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Lst>
  <p:notesMasterIdLst>
    <p:notesMasterId r:id="rId132"/>
  </p:notesMasterIdLst>
  <p:sldIdLst>
    <p:sldId id="257" r:id="rId14"/>
    <p:sldId id="258" r:id="rId15"/>
    <p:sldId id="259" r:id="rId16"/>
    <p:sldId id="366" r:id="rId17"/>
    <p:sldId id="367" r:id="rId18"/>
    <p:sldId id="368" r:id="rId19"/>
    <p:sldId id="369" r:id="rId20"/>
    <p:sldId id="370" r:id="rId21"/>
    <p:sldId id="383" r:id="rId22"/>
    <p:sldId id="386" r:id="rId23"/>
    <p:sldId id="365" r:id="rId24"/>
    <p:sldId id="272" r:id="rId25"/>
    <p:sldId id="273" r:id="rId26"/>
    <p:sldId id="274" r:id="rId27"/>
    <p:sldId id="372" r:id="rId28"/>
    <p:sldId id="387" r:id="rId29"/>
    <p:sldId id="345" r:id="rId30"/>
    <p:sldId id="359" r:id="rId31"/>
    <p:sldId id="306" r:id="rId32"/>
    <p:sldId id="276" r:id="rId33"/>
    <p:sldId id="346" r:id="rId34"/>
    <p:sldId id="377" r:id="rId35"/>
    <p:sldId id="347" r:id="rId36"/>
    <p:sldId id="298" r:id="rId37"/>
    <p:sldId id="260" r:id="rId38"/>
    <p:sldId id="371" r:id="rId39"/>
    <p:sldId id="373" r:id="rId40"/>
    <p:sldId id="297" r:id="rId41"/>
    <p:sldId id="277" r:id="rId42"/>
    <p:sldId id="262" r:id="rId43"/>
    <p:sldId id="263" r:id="rId44"/>
    <p:sldId id="317" r:id="rId45"/>
    <p:sldId id="280" r:id="rId46"/>
    <p:sldId id="299" r:id="rId47"/>
    <p:sldId id="360" r:id="rId48"/>
    <p:sldId id="281" r:id="rId49"/>
    <p:sldId id="353" r:id="rId50"/>
    <p:sldId id="361" r:id="rId51"/>
    <p:sldId id="307" r:id="rId52"/>
    <p:sldId id="266" r:id="rId53"/>
    <p:sldId id="362" r:id="rId54"/>
    <p:sldId id="363" r:id="rId55"/>
    <p:sldId id="308" r:id="rId56"/>
    <p:sldId id="302" r:id="rId57"/>
    <p:sldId id="301" r:id="rId58"/>
    <p:sldId id="303" r:id="rId59"/>
    <p:sldId id="304" r:id="rId60"/>
    <p:sldId id="305" r:id="rId61"/>
    <p:sldId id="342" r:id="rId62"/>
    <p:sldId id="285" r:id="rId63"/>
    <p:sldId id="343" r:id="rId64"/>
    <p:sldId id="378" r:id="rId65"/>
    <p:sldId id="389" r:id="rId66"/>
    <p:sldId id="390" r:id="rId67"/>
    <p:sldId id="380" r:id="rId68"/>
    <p:sldId id="354" r:id="rId69"/>
    <p:sldId id="279" r:id="rId70"/>
    <p:sldId id="364" r:id="rId71"/>
    <p:sldId id="286" r:id="rId72"/>
    <p:sldId id="349" r:id="rId73"/>
    <p:sldId id="321" r:id="rId74"/>
    <p:sldId id="322" r:id="rId75"/>
    <p:sldId id="291" r:id="rId76"/>
    <p:sldId id="323" r:id="rId77"/>
    <p:sldId id="316" r:id="rId78"/>
    <p:sldId id="287" r:id="rId79"/>
    <p:sldId id="324" r:id="rId80"/>
    <p:sldId id="325" r:id="rId81"/>
    <p:sldId id="326" r:id="rId82"/>
    <p:sldId id="327" r:id="rId83"/>
    <p:sldId id="328" r:id="rId84"/>
    <p:sldId id="295" r:id="rId85"/>
    <p:sldId id="320" r:id="rId86"/>
    <p:sldId id="355" r:id="rId87"/>
    <p:sldId id="331" r:id="rId88"/>
    <p:sldId id="332" r:id="rId89"/>
    <p:sldId id="348" r:id="rId90"/>
    <p:sldId id="333" r:id="rId91"/>
    <p:sldId id="340" r:id="rId92"/>
    <p:sldId id="339" r:id="rId93"/>
    <p:sldId id="334" r:id="rId94"/>
    <p:sldId id="335" r:id="rId95"/>
    <p:sldId id="336" r:id="rId96"/>
    <p:sldId id="337" r:id="rId97"/>
    <p:sldId id="351" r:id="rId98"/>
    <p:sldId id="338" r:id="rId99"/>
    <p:sldId id="356" r:id="rId100"/>
    <p:sldId id="288" r:id="rId101"/>
    <p:sldId id="289" r:id="rId102"/>
    <p:sldId id="374" r:id="rId103"/>
    <p:sldId id="388" r:id="rId104"/>
    <p:sldId id="375" r:id="rId105"/>
    <p:sldId id="395" r:id="rId106"/>
    <p:sldId id="290" r:id="rId107"/>
    <p:sldId id="330" r:id="rId108"/>
    <p:sldId id="384" r:id="rId109"/>
    <p:sldId id="385" r:id="rId110"/>
    <p:sldId id="358" r:id="rId111"/>
    <p:sldId id="293" r:id="rId112"/>
    <p:sldId id="318" r:id="rId113"/>
    <p:sldId id="392" r:id="rId114"/>
    <p:sldId id="294" r:id="rId115"/>
    <p:sldId id="310" r:id="rId116"/>
    <p:sldId id="309" r:id="rId117"/>
    <p:sldId id="393" r:id="rId118"/>
    <p:sldId id="391" r:id="rId119"/>
    <p:sldId id="379" r:id="rId120"/>
    <p:sldId id="376" r:id="rId121"/>
    <p:sldId id="382" r:id="rId122"/>
    <p:sldId id="381" r:id="rId123"/>
    <p:sldId id="329" r:id="rId124"/>
    <p:sldId id="264" r:id="rId125"/>
    <p:sldId id="350" r:id="rId126"/>
    <p:sldId id="344" r:id="rId127"/>
    <p:sldId id="267" r:id="rId128"/>
    <p:sldId id="268" r:id="rId129"/>
    <p:sldId id="269" r:id="rId130"/>
    <p:sldId id="270" r:id="rId131"/>
  </p:sldIdLst>
  <p:sldSz cx="13004800" cy="9753600"/>
  <p:notesSz cx="6858000" cy="9144000"/>
  <p:defaultTextStyle>
    <a:defPPr>
      <a:defRPr lang="en-US"/>
    </a:defPPr>
    <a:lvl1pPr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1pPr>
    <a:lvl2pPr marL="4572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2pPr>
    <a:lvl3pPr marL="9144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3pPr>
    <a:lvl4pPr marL="13716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4pPr>
    <a:lvl5pPr marL="18288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5pPr>
    <a:lvl6pPr marL="22860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6pPr>
    <a:lvl7pPr marL="27432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7pPr>
    <a:lvl8pPr marL="32004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8pPr>
    <a:lvl9pPr marL="36576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autoAdjust="0"/>
    <p:restoredTop sz="83771" autoAdjust="0"/>
  </p:normalViewPr>
  <p:slideViewPr>
    <p:cSldViewPr>
      <p:cViewPr>
        <p:scale>
          <a:sx n="100" d="100"/>
          <a:sy n="100" d="100"/>
        </p:scale>
        <p:origin x="-80" y="-80"/>
      </p:cViewPr>
      <p:guideLst>
        <p:guide orient="horz" pos="3072"/>
        <p:guide pos="409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120" Type="http://schemas.openxmlformats.org/officeDocument/2006/relationships/slide" Target="slides/slide107.xml"/><Relationship Id="rId121" Type="http://schemas.openxmlformats.org/officeDocument/2006/relationships/slide" Target="slides/slide108.xml"/><Relationship Id="rId122" Type="http://schemas.openxmlformats.org/officeDocument/2006/relationships/slide" Target="slides/slide109.xml"/><Relationship Id="rId123" Type="http://schemas.openxmlformats.org/officeDocument/2006/relationships/slide" Target="slides/slide110.xml"/><Relationship Id="rId124" Type="http://schemas.openxmlformats.org/officeDocument/2006/relationships/slide" Target="slides/slide111.xml"/><Relationship Id="rId125" Type="http://schemas.openxmlformats.org/officeDocument/2006/relationships/slide" Target="slides/slide112.xml"/><Relationship Id="rId126" Type="http://schemas.openxmlformats.org/officeDocument/2006/relationships/slide" Target="slides/slide113.xml"/><Relationship Id="rId127" Type="http://schemas.openxmlformats.org/officeDocument/2006/relationships/slide" Target="slides/slide114.xml"/><Relationship Id="rId128" Type="http://schemas.openxmlformats.org/officeDocument/2006/relationships/slide" Target="slides/slide115.xml"/><Relationship Id="rId129" Type="http://schemas.openxmlformats.org/officeDocument/2006/relationships/slide" Target="slides/slide11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90" Type="http://schemas.openxmlformats.org/officeDocument/2006/relationships/slide" Target="slides/slide77.xml"/><Relationship Id="rId91" Type="http://schemas.openxmlformats.org/officeDocument/2006/relationships/slide" Target="slides/slide78.xml"/><Relationship Id="rId92" Type="http://schemas.openxmlformats.org/officeDocument/2006/relationships/slide" Target="slides/slide79.xml"/><Relationship Id="rId93" Type="http://schemas.openxmlformats.org/officeDocument/2006/relationships/slide" Target="slides/slide80.xml"/><Relationship Id="rId94" Type="http://schemas.openxmlformats.org/officeDocument/2006/relationships/slide" Target="slides/slide81.xml"/><Relationship Id="rId95" Type="http://schemas.openxmlformats.org/officeDocument/2006/relationships/slide" Target="slides/slide82.xml"/><Relationship Id="rId96" Type="http://schemas.openxmlformats.org/officeDocument/2006/relationships/slide" Target="slides/slide83.xml"/><Relationship Id="rId101" Type="http://schemas.openxmlformats.org/officeDocument/2006/relationships/slide" Target="slides/slide88.xml"/><Relationship Id="rId102" Type="http://schemas.openxmlformats.org/officeDocument/2006/relationships/slide" Target="slides/slide89.xml"/><Relationship Id="rId103" Type="http://schemas.openxmlformats.org/officeDocument/2006/relationships/slide" Target="slides/slide90.xml"/><Relationship Id="rId104" Type="http://schemas.openxmlformats.org/officeDocument/2006/relationships/slide" Target="slides/slide91.xml"/><Relationship Id="rId105" Type="http://schemas.openxmlformats.org/officeDocument/2006/relationships/slide" Target="slides/slide92.xml"/><Relationship Id="rId106" Type="http://schemas.openxmlformats.org/officeDocument/2006/relationships/slide" Target="slides/slide93.xml"/><Relationship Id="rId107" Type="http://schemas.openxmlformats.org/officeDocument/2006/relationships/slide" Target="slides/slide94.xml"/><Relationship Id="rId108" Type="http://schemas.openxmlformats.org/officeDocument/2006/relationships/slide" Target="slides/slide95.xml"/><Relationship Id="rId109" Type="http://schemas.openxmlformats.org/officeDocument/2006/relationships/slide" Target="slides/slide96.xml"/><Relationship Id="rId97" Type="http://schemas.openxmlformats.org/officeDocument/2006/relationships/slide" Target="slides/slide84.xml"/><Relationship Id="rId98" Type="http://schemas.openxmlformats.org/officeDocument/2006/relationships/slide" Target="slides/slide85.xml"/><Relationship Id="rId99" Type="http://schemas.openxmlformats.org/officeDocument/2006/relationships/slide" Target="slides/slide86.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100" Type="http://schemas.openxmlformats.org/officeDocument/2006/relationships/slide" Target="slides/slide87.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130" Type="http://schemas.openxmlformats.org/officeDocument/2006/relationships/slide" Target="slides/slide117.xml"/><Relationship Id="rId131" Type="http://schemas.openxmlformats.org/officeDocument/2006/relationships/slide" Target="slides/slide118.xml"/><Relationship Id="rId132" Type="http://schemas.openxmlformats.org/officeDocument/2006/relationships/notesMaster" Target="notesMasters/notesMaster1.xml"/><Relationship Id="rId133" Type="http://schemas.openxmlformats.org/officeDocument/2006/relationships/printerSettings" Target="printerSettings/printerSettings1.bin"/><Relationship Id="rId134" Type="http://schemas.openxmlformats.org/officeDocument/2006/relationships/presProps" Target="presProps.xml"/><Relationship Id="rId135" Type="http://schemas.openxmlformats.org/officeDocument/2006/relationships/viewProps" Target="viewProps.xml"/><Relationship Id="rId136" Type="http://schemas.openxmlformats.org/officeDocument/2006/relationships/theme" Target="theme/theme1.xml"/><Relationship Id="rId13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110" Type="http://schemas.openxmlformats.org/officeDocument/2006/relationships/slide" Target="slides/slide97.xml"/><Relationship Id="rId111" Type="http://schemas.openxmlformats.org/officeDocument/2006/relationships/slide" Target="slides/slide98.xml"/><Relationship Id="rId112" Type="http://schemas.openxmlformats.org/officeDocument/2006/relationships/slide" Target="slides/slide99.xml"/><Relationship Id="rId113" Type="http://schemas.openxmlformats.org/officeDocument/2006/relationships/slide" Target="slides/slide100.xml"/><Relationship Id="rId114" Type="http://schemas.openxmlformats.org/officeDocument/2006/relationships/slide" Target="slides/slide101.xml"/><Relationship Id="rId115" Type="http://schemas.openxmlformats.org/officeDocument/2006/relationships/slide" Target="slides/slide102.xml"/><Relationship Id="rId116" Type="http://schemas.openxmlformats.org/officeDocument/2006/relationships/slide" Target="slides/slide103.xml"/><Relationship Id="rId117" Type="http://schemas.openxmlformats.org/officeDocument/2006/relationships/slide" Target="slides/slide104.xml"/><Relationship Id="rId118" Type="http://schemas.openxmlformats.org/officeDocument/2006/relationships/slide" Target="slides/slide105.xml"/><Relationship Id="rId119" Type="http://schemas.openxmlformats.org/officeDocument/2006/relationships/slide" Target="slides/slide10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slide" Target="slides/slide74.xml"/><Relationship Id="rId88" Type="http://schemas.openxmlformats.org/officeDocument/2006/relationships/slide" Target="slides/slide75.xml"/><Relationship Id="rId89"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p:spPr>
      </p:sp>
      <p:sp>
        <p:nvSpPr>
          <p:cNvPr id="18434"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4082977"/>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Calibri" pitchFamily="34" charset="0"/>
        <a:ea typeface="+mn-ea"/>
        <a:cs typeface="+mn-cs"/>
      </a:defRPr>
    </a:lvl1pPr>
    <a:lvl2pPr marL="457200" algn="l" rtl="0" fontAlgn="base">
      <a:spcBef>
        <a:spcPct val="0"/>
      </a:spcBef>
      <a:spcAft>
        <a:spcPct val="0"/>
      </a:spcAft>
      <a:defRPr sz="1200" kern="1200">
        <a:solidFill>
          <a:schemeClr val="tx1"/>
        </a:solidFill>
        <a:latin typeface="Calibri" pitchFamily="34" charset="0"/>
        <a:ea typeface="ＭＳ Ｐゴシック" charset="-128"/>
        <a:cs typeface="+mn-cs"/>
      </a:defRPr>
    </a:lvl2pPr>
    <a:lvl3pPr marL="914400" algn="l" rtl="0" fontAlgn="base">
      <a:spcBef>
        <a:spcPct val="0"/>
      </a:spcBef>
      <a:spcAft>
        <a:spcPct val="0"/>
      </a:spcAft>
      <a:defRPr sz="1200" kern="1200">
        <a:solidFill>
          <a:schemeClr val="tx1"/>
        </a:solidFill>
        <a:latin typeface="Calibri" pitchFamily="34" charset="0"/>
        <a:ea typeface="ＭＳ Ｐゴシック" charset="-128"/>
        <a:cs typeface="+mn-cs"/>
      </a:defRPr>
    </a:lvl3pPr>
    <a:lvl4pPr marL="1371600" algn="l" rtl="0" fontAlgn="base">
      <a:spcBef>
        <a:spcPct val="0"/>
      </a:spcBef>
      <a:spcAft>
        <a:spcPct val="0"/>
      </a:spcAft>
      <a:defRPr sz="1200" kern="1200">
        <a:solidFill>
          <a:schemeClr val="tx1"/>
        </a:solidFill>
        <a:latin typeface="Calibri" pitchFamily="34" charset="0"/>
        <a:ea typeface="ＭＳ Ｐゴシック" charset="-128"/>
        <a:cs typeface="+mn-cs"/>
      </a:defRPr>
    </a:lvl4pPr>
    <a:lvl5pPr marL="1828800" algn="l" rtl="0" fontAlgn="base">
      <a:spcBef>
        <a:spcPct val="0"/>
      </a:spcBef>
      <a:spcAft>
        <a:spcPct val="0"/>
      </a:spcAft>
      <a:defRPr sz="1200" kern="1200">
        <a:solidFill>
          <a:schemeClr val="tx1"/>
        </a:solidFill>
        <a:latin typeface="Calibri"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763853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Windows Azure is not about letting you setup and run an entire OS with your application.</a:t>
            </a:r>
          </a:p>
          <a:p>
            <a:endParaRPr lang="en-US" dirty="0" smtClean="0"/>
          </a:p>
          <a:p>
            <a:r>
              <a:rPr lang="en-US" dirty="0" smtClean="0"/>
              <a:t>Instead it is about running your service</a:t>
            </a:r>
            <a:r>
              <a:rPr lang="en-US" baseline="0" dirty="0" smtClean="0"/>
              <a:t>, using commodity servers that are managed by Microsoft. Microsoft take care of deploying your service, patching the OS, keeping your service running, configuring hardware, infrastructure etc. All of this is automated.</a:t>
            </a:r>
          </a:p>
          <a:p>
            <a:endParaRPr lang="en-US" baseline="0" dirty="0" smtClean="0"/>
          </a:p>
          <a:p>
            <a:r>
              <a:rPr lang="en-US" baseline="0" dirty="0" smtClean="0"/>
              <a:t>All you need to worry about is writing the service.</a:t>
            </a:r>
            <a:endParaRPr lang="en-US" dirty="0" smtClean="0"/>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NZ" sz="900" b="1" kern="1200" dirty="0" smtClean="0">
                <a:solidFill>
                  <a:schemeClr val="tx1"/>
                </a:solidFill>
                <a:effectLst/>
                <a:latin typeface="Segoe UI" pitchFamily="34" charset="0"/>
                <a:ea typeface="+mn-ea"/>
                <a:cs typeface="+mn-cs"/>
              </a:rPr>
              <a:t>Slide Objective</a:t>
            </a:r>
            <a:endParaRPr lang="en-NZ" sz="900" kern="1200" dirty="0" smtClean="0">
              <a:solidFill>
                <a:schemeClr val="tx1"/>
              </a:solidFill>
              <a:effectLst/>
              <a:latin typeface="Segoe UI" pitchFamily="34" charset="0"/>
              <a:ea typeface="+mn-ea"/>
              <a:cs typeface="+mn-cs"/>
            </a:endParaRP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that Microsoft has a long history in running data centres and online applications. Bing, Live, Hotmail etc….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the huge amount of innovation going on at the data </a:t>
            </a:r>
            <a:r>
              <a:rPr lang="en-NZ" sz="900" kern="1200" dirty="0" err="1" smtClean="0">
                <a:solidFill>
                  <a:schemeClr val="tx1"/>
                </a:solidFill>
                <a:effectLst/>
                <a:latin typeface="Segoe UI" pitchFamily="34" charset="0"/>
                <a:ea typeface="+mn-ea"/>
                <a:cs typeface="+mn-cs"/>
              </a:rPr>
              <a:t>center</a:t>
            </a:r>
            <a:r>
              <a:rPr lang="en-NZ" sz="900" kern="1200" dirty="0" smtClean="0">
                <a:solidFill>
                  <a:schemeClr val="tx1"/>
                </a:solidFill>
                <a:effectLst/>
                <a:latin typeface="Segoe UI" pitchFamily="34" charset="0"/>
                <a:ea typeface="+mn-ea"/>
                <a:cs typeface="+mn-cs"/>
              </a:rPr>
              <a:t> level</a:t>
            </a:r>
            <a:br>
              <a:rPr lang="en-NZ" sz="900" kern="1200" dirty="0" smtClean="0">
                <a:solidFill>
                  <a:schemeClr val="tx1"/>
                </a:solidFill>
                <a:effectLst/>
                <a:latin typeface="Segoe UI" pitchFamily="34" charset="0"/>
                <a:ea typeface="+mn-ea"/>
                <a:cs typeface="+mn-cs"/>
              </a:rPr>
            </a:br>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Speaking Points:</a:t>
            </a:r>
            <a:endParaRPr lang="en-NZ" sz="900" kern="1200" dirty="0" smtClean="0">
              <a:solidFill>
                <a:schemeClr val="tx1"/>
              </a:solidFill>
              <a:effectLst/>
              <a:latin typeface="Segoe UI"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NZ" sz="900" kern="1200" dirty="0" smtClean="0">
                <a:solidFill>
                  <a:schemeClr val="tx1"/>
                </a:solidFill>
                <a:effectLst/>
                <a:latin typeface="Segoe UI" pitchFamily="34" charset="0"/>
                <a:ea typeface="+mn-ea"/>
                <a:cs typeface="+mn-cs"/>
              </a:rPr>
              <a:t>Microsoft is one of the largest operators of </a:t>
            </a:r>
            <a:r>
              <a:rPr lang="en-NZ" sz="900" kern="1200" dirty="0" err="1" smtClean="0">
                <a:solidFill>
                  <a:schemeClr val="tx1"/>
                </a:solidFill>
                <a:effectLst/>
                <a:latin typeface="Segoe UI" pitchFamily="34" charset="0"/>
                <a:ea typeface="+mn-ea"/>
                <a:cs typeface="+mn-cs"/>
              </a:rPr>
              <a:t>datacenters</a:t>
            </a:r>
            <a:r>
              <a:rPr lang="en-NZ" sz="900" kern="1200" dirty="0" smtClean="0">
                <a:solidFill>
                  <a:schemeClr val="tx1"/>
                </a:solidFill>
                <a:effectLst/>
                <a:latin typeface="Segoe UI" pitchFamily="34" charset="0"/>
                <a:ea typeface="+mn-ea"/>
                <a:cs typeface="+mn-cs"/>
              </a:rPr>
              <a:t> in the world</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Years of Experience</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Large scale trustworthy environments</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Driving for cost and environmental efficiently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Windows Azure runs in 3 regions and 6 </a:t>
            </a:r>
            <a:r>
              <a:rPr lang="en-NZ" sz="900" kern="1200" dirty="0" err="1" smtClean="0">
                <a:solidFill>
                  <a:schemeClr val="tx1"/>
                </a:solidFill>
                <a:effectLst/>
                <a:latin typeface="Segoe UI" pitchFamily="34" charset="0"/>
                <a:ea typeface="+mn-ea"/>
                <a:cs typeface="+mn-cs"/>
              </a:rPr>
              <a:t>datacenters</a:t>
            </a:r>
            <a:r>
              <a:rPr lang="en-NZ" sz="900" kern="1200" dirty="0" smtClean="0">
                <a:solidFill>
                  <a:schemeClr val="tx1"/>
                </a:solidFill>
                <a:effectLst/>
                <a:latin typeface="Segoe UI" pitchFamily="34" charset="0"/>
                <a:ea typeface="+mn-ea"/>
                <a:cs typeface="+mn-cs"/>
              </a:rPr>
              <a:t> today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Data </a:t>
            </a:r>
            <a:r>
              <a:rPr lang="en-NZ" sz="900" kern="1200" dirty="0" err="1" smtClean="0">
                <a:solidFill>
                  <a:schemeClr val="tx1"/>
                </a:solidFill>
                <a:effectLst/>
                <a:latin typeface="Segoe UI" pitchFamily="34" charset="0"/>
                <a:ea typeface="+mn-ea"/>
                <a:cs typeface="+mn-cs"/>
              </a:rPr>
              <a:t>center</a:t>
            </a:r>
            <a:r>
              <a:rPr lang="en-NZ" sz="900" kern="1200" dirty="0" smtClean="0">
                <a:solidFill>
                  <a:schemeClr val="tx1"/>
                </a:solidFill>
                <a:effectLst/>
                <a:latin typeface="Segoe UI" pitchFamily="34" charset="0"/>
                <a:ea typeface="+mn-ea"/>
                <a:cs typeface="+mn-cs"/>
              </a:rPr>
              <a:t> innovation is driving improved reliability and efficiency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PUE = Power Usage Effectiveness = Total Facility power/IT Systems Power = Indication of efficiency of DC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 1.8 is very good, modern cloud DCs approaching 1.2</a:t>
            </a:r>
          </a:p>
          <a:p>
            <a:pPr marL="177800" indent="-177800">
              <a:buFont typeface="Arial" pitchFamily="34" charset="0"/>
              <a:buChar char="•"/>
            </a:pPr>
            <a:r>
              <a:rPr lang="en-US" sz="900" dirty="0" smtClean="0"/>
              <a:t>Multi-billion dollar datacenter investment</a:t>
            </a:r>
          </a:p>
          <a:p>
            <a:pPr marL="177800" indent="-177800">
              <a:buFont typeface="Arial" pitchFamily="34" charset="0"/>
              <a:buChar char="•"/>
            </a:pPr>
            <a:r>
              <a:rPr lang="en-US" sz="900" dirty="0" smtClean="0"/>
              <a:t>700,000+ square foot Chicago and the 300,000+ square foot Dublin, Ireland data centers</a:t>
            </a:r>
          </a:p>
          <a:p>
            <a:pPr marL="171450" marR="0" lvl="0" indent="-171450">
              <a:lnSpc>
                <a:spcPct val="115000"/>
              </a:lnSpc>
              <a:spcBef>
                <a:spcPts val="0"/>
              </a:spcBef>
              <a:spcAft>
                <a:spcPts val="1000"/>
              </a:spcAft>
              <a:buFont typeface="Arial" pitchFamily="34" charset="0"/>
              <a:buChar char="•"/>
            </a:pPr>
            <a:r>
              <a:rPr lang="en-US" sz="900" dirty="0" smtClean="0">
                <a:effectLst/>
                <a:latin typeface="Calibri"/>
                <a:ea typeface="Calibri"/>
                <a:cs typeface="Times New Roman"/>
              </a:rPr>
              <a:t>Microsoft cloud services provide the </a:t>
            </a:r>
            <a:r>
              <a:rPr lang="en-US" sz="900" b="1" dirty="0" smtClean="0">
                <a:effectLst/>
                <a:latin typeface="Calibri"/>
                <a:ea typeface="Calibri"/>
                <a:cs typeface="Times New Roman"/>
              </a:rPr>
              <a:t>reliability and security you expect</a:t>
            </a:r>
            <a:r>
              <a:rPr lang="en-US" sz="900" dirty="0" smtClean="0">
                <a:effectLst/>
                <a:latin typeface="Calibri"/>
                <a:ea typeface="Calibri"/>
                <a:cs typeface="Times New Roman"/>
              </a:rPr>
              <a:t> for your business: 99.9% uptime SLA, 24/7 support.  </a:t>
            </a:r>
            <a:endParaRPr lang="en-US" sz="1200" dirty="0" smtClean="0">
              <a:effectLst/>
              <a:latin typeface="Calibri"/>
              <a:ea typeface="Calibri"/>
              <a:cs typeface="Times New Roman"/>
            </a:endParaRPr>
          </a:p>
          <a:p>
            <a:pPr marL="171450" indent="-171450">
              <a:buFont typeface="Arial" pitchFamily="34" charset="0"/>
              <a:buChar char="•"/>
            </a:pPr>
            <a:r>
              <a:rPr lang="en-US" sz="900" dirty="0" smtClean="0">
                <a:effectLst/>
                <a:latin typeface="Calibri"/>
                <a:ea typeface="Calibri"/>
              </a:rPr>
              <a:t>Microsoft understands the needs of businesses with respect to security, data privacy, compliance and risk management, and identity and access control. </a:t>
            </a:r>
            <a:r>
              <a:rPr lang="en-US" sz="900" dirty="0" smtClean="0">
                <a:effectLst/>
                <a:latin typeface="Calibri"/>
                <a:ea typeface="Calibri"/>
                <a:cs typeface="Times New Roman"/>
              </a:rPr>
              <a:t>Microsoft datacenters are ISO 27001:2005 accredited, with SAS 70 Type I and Type II attestations.</a:t>
            </a:r>
            <a:r>
              <a:rPr lang="en-US" sz="900" b="1" dirty="0" smtClean="0">
                <a:effectLst/>
                <a:latin typeface="Calibri"/>
                <a:ea typeface="Calibri"/>
                <a:cs typeface="Times New Roman"/>
              </a:rPr>
              <a:t> </a:t>
            </a:r>
          </a:p>
          <a:p>
            <a:pPr rtl="0"/>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Notes:</a:t>
            </a:r>
            <a:endParaRPr lang="en-NZ" sz="900" kern="1200" dirty="0" smtClean="0">
              <a:solidFill>
                <a:schemeClr val="tx1"/>
              </a:solidFill>
              <a:effectLst/>
              <a:latin typeface="Segoe UI" pitchFamily="34" charset="0"/>
              <a:ea typeface="+mn-ea"/>
              <a:cs typeface="+mn-cs"/>
            </a:endParaRPr>
          </a:p>
          <a:p>
            <a:pPr rtl="0"/>
            <a:r>
              <a:rPr lang="en-NZ" sz="900" kern="1200" dirty="0" smtClean="0">
                <a:solidFill>
                  <a:schemeClr val="tx1"/>
                </a:solidFill>
                <a:effectLst/>
                <a:latin typeface="Segoe UI" pitchFamily="34" charset="0"/>
                <a:ea typeface="+mn-ea"/>
                <a:cs typeface="+mn-cs"/>
              </a:rPr>
              <a:t>http://www.globalfoundationservices.com/</a:t>
            </a:r>
          </a:p>
          <a:p>
            <a:pPr rtl="0"/>
            <a:r>
              <a:rPr lang="en-NZ" sz="900" kern="1200" dirty="0" smtClean="0">
                <a:solidFill>
                  <a:schemeClr val="tx1"/>
                </a:solidFill>
                <a:effectLst/>
                <a:latin typeface="Segoe UI" pitchFamily="34" charset="0"/>
                <a:ea typeface="+mn-ea"/>
                <a:cs typeface="+mn-cs"/>
              </a:rPr>
              <a:t>http://blogs.msdn.com/the_power_of_software/archive/2008/06/20/microsoft-s-pue-experience-years-of-experience-reams-of-data.aspx</a:t>
            </a:r>
          </a:p>
          <a:p>
            <a:pPr rtl="0"/>
            <a:r>
              <a:rPr lang="en-NZ" sz="900" kern="1200" dirty="0" smtClean="0">
                <a:solidFill>
                  <a:schemeClr val="tx1"/>
                </a:solidFill>
                <a:effectLst/>
                <a:latin typeface="Segoe UI" pitchFamily="34" charset="0"/>
                <a:ea typeface="+mn-ea"/>
                <a:cs typeface="+mn-cs"/>
              </a:rPr>
              <a:t>http://blogs.msdn.com/the_power_of_software/archive/2008/06/27/part-2-why-is-energy-efficiency-important.aspx</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49384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some of the features we’ll walk through in the next few minutes.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some of the features we’ll walk through in the next few minutes.</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For you as a developer, there are 3 concepts you can</a:t>
            </a:r>
            <a:r>
              <a:rPr lang="nb-NO" baseline="0" dirty="0" smtClean="0"/>
              <a:t> be working with.</a:t>
            </a:r>
          </a:p>
          <a:p>
            <a:endParaRPr lang="nb-NO" baseline="0" dirty="0" smtClean="0"/>
          </a:p>
          <a:p>
            <a:r>
              <a:rPr lang="nb-NO" baseline="0" dirty="0" smtClean="0"/>
              <a:t>Compute – this is were you have your applications.</a:t>
            </a:r>
          </a:p>
          <a:p>
            <a:r>
              <a:rPr lang="nb-NO" baseline="0" dirty="0" smtClean="0"/>
              <a:t>Storage – this is were you store your data</a:t>
            </a:r>
          </a:p>
          <a:p>
            <a:r>
              <a:rPr lang="nb-NO" baseline="0" dirty="0" smtClean="0"/>
              <a:t>AppFabric – this is were you plugin existing infrastructure – Active Directory, ESB, etc...</a:t>
            </a:r>
            <a:endParaRPr lang="nb-NO" dirty="0"/>
          </a:p>
        </p:txBody>
      </p:sp>
    </p:spTree>
    <p:extLst>
      <p:ext uri="{BB962C8B-B14F-4D97-AF65-F5344CB8AC3E}">
        <p14:creationId xmlns:p14="http://schemas.microsoft.com/office/powerpoint/2010/main" val="284893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should give a short introduction to storage. Key points are its durable (meaning once you write something we write it to disk), scalable (you have multiple servers with your data), available (the same as compute, we make sure the storage service is always running – there are 3 instances of your data at all times).</a:t>
            </a:r>
          </a:p>
          <a:p>
            <a:endParaRPr lang="en-US" baseline="0" dirty="0" smtClean="0"/>
          </a:p>
          <a:p>
            <a:r>
              <a:rPr lang="en-US" baseline="0" dirty="0" smtClean="0"/>
              <a:t>Quickly work through the different types of storage:</a:t>
            </a:r>
          </a:p>
          <a:p>
            <a:r>
              <a:rPr lang="en-US" baseline="0" dirty="0" smtClean="0"/>
              <a:t>Blobs – similar to the file system, use it to store content that changes, uploads, unstructured data, images, movies etc.</a:t>
            </a:r>
          </a:p>
          <a:p>
            <a:r>
              <a:rPr lang="en-US" baseline="0" dirty="0" smtClean="0"/>
              <a:t>Drives – an NTFS mountable drive backed over blob storage.  This enables </a:t>
            </a:r>
            <a:r>
              <a:rPr lang="en-US" baseline="0" dirty="0" err="1" smtClean="0"/>
              <a:t>interop</a:t>
            </a:r>
            <a:r>
              <a:rPr lang="en-US" baseline="0" dirty="0" smtClean="0"/>
              <a:t> and traditional file system capabilities over blob storage backing</a:t>
            </a:r>
          </a:p>
          <a:p>
            <a:r>
              <a:rPr lang="en-US" baseline="0" dirty="0" smtClean="0"/>
              <a:t>Tables – Semi-structured, provides a partitioned entity store (more on partitions etc. in the Building Azure Services Talk) – allows you to have tables containing billions of rows, partitioned across multiple servers.</a:t>
            </a:r>
          </a:p>
          <a:p>
            <a:r>
              <a:rPr lang="en-US" baseline="0" dirty="0" smtClean="0"/>
              <a:t>Queues – Simple queue for decoupling Computer Web and Worker Roles.</a:t>
            </a:r>
          </a:p>
          <a:p>
            <a:endParaRPr lang="en-US" baseline="0" dirty="0" smtClean="0"/>
          </a:p>
          <a:p>
            <a:r>
              <a:rPr lang="en-US" baseline="0" dirty="0" smtClean="0"/>
              <a:t>All access is through REST interface. You can actually access the storage from outside of the data center (you don’t need compute) and you can access storage via anything that can make a HTTP request.</a:t>
            </a:r>
          </a:p>
          <a:p>
            <a:endParaRPr lang="en-US" baseline="0" dirty="0" smtClean="0"/>
          </a:p>
          <a:p>
            <a:r>
              <a:rPr lang="en-US" baseline="0" dirty="0" smtClean="0"/>
              <a:t>It also means table storage can be accesses via ADO.NET Data Services.</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Remind them the cloud is all the hardware</a:t>
            </a:r>
            <a:r>
              <a:rPr lang="en-US" baseline="0" dirty="0" smtClean="0"/>
              <a:t> across the board.</a:t>
            </a:r>
          </a:p>
          <a:p>
            <a:endParaRPr lang="en-US" baseline="0" dirty="0" smtClean="0"/>
          </a:p>
          <a:p>
            <a:r>
              <a:rPr lang="en-US" baseline="0" dirty="0" smtClean="0"/>
              <a:t>Point out the automated service management,</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a:t>
            </a:r>
            <a:r>
              <a:rPr lang="en-US" dirty="0" err="1" smtClean="0"/>
              <a:t>tillegg</a:t>
            </a:r>
            <a:r>
              <a:rPr lang="en-US" dirty="0" smtClean="0"/>
              <a:t> </a:t>
            </a:r>
            <a:r>
              <a:rPr lang="en-US" dirty="0" err="1" smtClean="0"/>
              <a:t>kommer</a:t>
            </a:r>
            <a:r>
              <a:rPr lang="en-US" dirty="0" smtClean="0"/>
              <a:t> </a:t>
            </a:r>
            <a:r>
              <a:rPr lang="en-US" dirty="0" err="1" smtClean="0"/>
              <a:t>det</a:t>
            </a:r>
            <a:r>
              <a:rPr lang="en-US" baseline="0" dirty="0" smtClean="0"/>
              <a:t> en </a:t>
            </a:r>
            <a:r>
              <a:rPr lang="en-US" baseline="0" dirty="0" err="1" smtClean="0"/>
              <a:t>månedspris</a:t>
            </a:r>
            <a:r>
              <a:rPr lang="en-US" baseline="0" dirty="0" smtClean="0"/>
              <a:t> per database </a:t>
            </a:r>
            <a:r>
              <a:rPr lang="en-US" baseline="0" dirty="0" err="1" smtClean="0"/>
              <a:t>basert</a:t>
            </a:r>
            <a:r>
              <a:rPr lang="en-US" baseline="0" dirty="0" smtClean="0"/>
              <a:t> </a:t>
            </a:r>
            <a:r>
              <a:rPr lang="en-US" baseline="0" dirty="0" err="1" smtClean="0"/>
              <a:t>på</a:t>
            </a:r>
            <a:r>
              <a:rPr lang="en-US" baseline="0" dirty="0" smtClean="0"/>
              <a:t> </a:t>
            </a:r>
            <a:r>
              <a:rPr lang="en-US" baseline="0" dirty="0" err="1" smtClean="0"/>
              <a:t>størrelsen</a:t>
            </a:r>
            <a:endParaRPr lang="en-US"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Enterprise </a:t>
            </a:r>
            <a:r>
              <a:rPr lang="en-US" dirty="0" err="1" smtClean="0"/>
              <a:t>har</a:t>
            </a:r>
            <a:r>
              <a:rPr lang="en-US" dirty="0" smtClean="0"/>
              <a:t> </a:t>
            </a:r>
            <a:r>
              <a:rPr lang="en-US" dirty="0" err="1" smtClean="0"/>
              <a:t>tilleggs</a:t>
            </a:r>
            <a:r>
              <a:rPr lang="en-US" dirty="0" smtClean="0"/>
              <a:t> </a:t>
            </a:r>
            <a:r>
              <a:rPr lang="en-US" dirty="0" err="1" smtClean="0"/>
              <a:t>priser</a:t>
            </a:r>
            <a:r>
              <a:rPr lang="en-US" dirty="0" smtClean="0"/>
              <a:t> </a:t>
            </a:r>
            <a:r>
              <a:rPr lang="en-US" dirty="0" err="1" smtClean="0"/>
              <a:t>dersom</a:t>
            </a:r>
            <a:r>
              <a:rPr lang="en-US" dirty="0" smtClean="0"/>
              <a:t> man </a:t>
            </a:r>
            <a:r>
              <a:rPr lang="en-US" dirty="0" err="1" smtClean="0"/>
              <a:t>trenger</a:t>
            </a:r>
            <a:r>
              <a:rPr lang="en-US" dirty="0" smtClean="0"/>
              <a:t> </a:t>
            </a:r>
            <a:r>
              <a:rPr lang="en-US" dirty="0" err="1" smtClean="0"/>
              <a:t>større</a:t>
            </a:r>
            <a:r>
              <a:rPr lang="en-US" dirty="0" smtClean="0"/>
              <a:t> </a:t>
            </a:r>
            <a:r>
              <a:rPr lang="en-US" dirty="0" err="1" smtClean="0"/>
              <a:t>databaser</a:t>
            </a:r>
            <a:r>
              <a:rPr lang="en-US" dirty="0" smtClean="0"/>
              <a:t> (10,20,30,40</a:t>
            </a:r>
            <a:r>
              <a:rPr lang="en-US" baseline="0" dirty="0" smtClean="0"/>
              <a:t> </a:t>
            </a:r>
            <a:r>
              <a:rPr lang="en-US" baseline="0" dirty="0" err="1" smtClean="0"/>
              <a:t>eller</a:t>
            </a:r>
            <a:r>
              <a:rPr lang="en-US" baseline="0" dirty="0" smtClean="0"/>
              <a:t> 50 GB)</a:t>
            </a:r>
            <a:endParaRPr lang="en-US"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900" b="1" dirty="0" smtClean="0"/>
              <a:t>Slide Objectives:</a:t>
            </a:r>
          </a:p>
          <a:p>
            <a:pPr marL="171450" indent="-171450">
              <a:buFont typeface="Arial" pitchFamily="34" charset="0"/>
              <a:buChar char="•"/>
            </a:pPr>
            <a:r>
              <a:rPr lang="en-US" sz="900" dirty="0" smtClean="0"/>
              <a:t>Explain</a:t>
            </a:r>
            <a:r>
              <a:rPr lang="en-US" sz="900" baseline="0" dirty="0" smtClean="0"/>
              <a:t> how Microsoft thinks of the cloud</a:t>
            </a:r>
          </a:p>
          <a:p>
            <a:pPr marL="0" indent="0">
              <a:buFont typeface="Arial" pitchFamily="34" charset="0"/>
              <a:buNone/>
            </a:pPr>
            <a:endParaRPr lang="en-US" sz="900" baseline="0" dirty="0" smtClean="0"/>
          </a:p>
          <a:p>
            <a:pPr marL="0" indent="0">
              <a:buFont typeface="Arial" pitchFamily="34" charset="0"/>
              <a:buNone/>
            </a:pPr>
            <a:r>
              <a:rPr lang="en-US" sz="900" b="1" baseline="0" dirty="0" smtClean="0"/>
              <a:t>Speaking Points:</a:t>
            </a:r>
          </a:p>
          <a:p>
            <a:pPr marL="171450" indent="-171450">
              <a:buFont typeface="Arial" pitchFamily="34" charset="0"/>
              <a:buChar char="•"/>
            </a:pPr>
            <a:r>
              <a:rPr lang="en-US" sz="900" dirty="0" smtClean="0"/>
              <a:t>There</a:t>
            </a:r>
            <a:r>
              <a:rPr lang="en-US" sz="900" baseline="0" dirty="0" smtClean="0"/>
              <a:t> are numerous terms and definitions floating around in the industry for “the cloud”, “cloud computing”, “cloud services”, etc.</a:t>
            </a:r>
          </a:p>
          <a:p>
            <a:pPr marL="171450" indent="-171450">
              <a:buFont typeface="Arial" pitchFamily="34" charset="0"/>
              <a:buChar char="•"/>
            </a:pPr>
            <a:r>
              <a:rPr lang="en-US" sz="900" baseline="0" dirty="0" smtClean="0"/>
              <a:t>Microsoft thinks of the cloud as simply an approach to computing that enables applications to be delivered at scale for a variety of workloads and client devices.</a:t>
            </a:r>
            <a:endParaRPr lang="en-US" sz="900" dirty="0" smtClean="0"/>
          </a:p>
          <a:p>
            <a:pPr marL="171450" indent="-171450">
              <a:buFont typeface="Arial" pitchFamily="34" charset="0"/>
              <a:buChar char="•"/>
            </a:pPr>
            <a:r>
              <a:rPr lang="en-US" sz="900" dirty="0" smtClean="0"/>
              <a:t>The cloud can help deliver IT as a standardized service…freeing you up to focus on your business</a:t>
            </a:r>
          </a:p>
          <a:p>
            <a:endParaRPr lang="en-US" sz="9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the SLAs for the Windows Azure Platform</a:t>
            </a:r>
          </a:p>
          <a:p>
            <a:endParaRPr lang="en-US" dirty="0" smtClean="0"/>
          </a:p>
          <a:p>
            <a:r>
              <a:rPr lang="en-US" b="1" dirty="0" smtClean="0"/>
              <a:t>Speaking Points:</a:t>
            </a:r>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596328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In most cases,</a:t>
            </a:r>
            <a:r>
              <a:rPr lang="nb-NO" baseline="0" dirty="0" smtClean="0"/>
              <a:t> you must take into account the laws of the country the datacenter you deploy to is in</a:t>
            </a:r>
            <a:endParaRPr lang="nb-NO" dirty="0"/>
          </a:p>
        </p:txBody>
      </p:sp>
    </p:spTree>
    <p:extLst>
      <p:ext uri="{BB962C8B-B14F-4D97-AF65-F5344CB8AC3E}">
        <p14:creationId xmlns:p14="http://schemas.microsoft.com/office/powerpoint/2010/main" val="3303727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smtClean="0">
                <a:solidFill>
                  <a:schemeClr val="tx1">
                    <a:alpha val="99000"/>
                  </a:schemeClr>
                </a:solidFill>
                <a:ea typeface="+mn-ea"/>
                <a:cs typeface="+mn-cs"/>
              </a:rPr>
              <a:t>The first and only true relational database as a service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lvl="0" indent="-228600">
              <a:buFont typeface="+mj-lt"/>
              <a:buNone/>
            </a:pPr>
            <a:r>
              <a:rPr lang="en-US" sz="1200" b="1" kern="1200" dirty="0" smtClean="0">
                <a:solidFill>
                  <a:schemeClr val="tx1"/>
                </a:solidFill>
                <a:latin typeface="Calibri" pitchFamily="34" charset="0"/>
                <a:ea typeface="+mn-ea"/>
                <a:cs typeface="+mn-cs"/>
              </a:rPr>
              <a:t>Excessive resource</a:t>
            </a:r>
            <a:r>
              <a:rPr lang="en-US" sz="1200" b="1" kern="1200" baseline="0" dirty="0" smtClean="0">
                <a:solidFill>
                  <a:schemeClr val="tx1"/>
                </a:solidFill>
                <a:latin typeface="Calibri" pitchFamily="34" charset="0"/>
                <a:ea typeface="+mn-ea"/>
                <a:cs typeface="+mn-cs"/>
              </a:rPr>
              <a:t> usage</a:t>
            </a:r>
            <a:endParaRPr lang="en-US" sz="1200" b="1" kern="1200" dirty="0" smtClean="0">
              <a:solidFill>
                <a:schemeClr val="tx1"/>
              </a:solidFill>
              <a:latin typeface="Calibri" pitchFamily="34" charset="0"/>
              <a:ea typeface="+mn-ea"/>
              <a:cs typeface="+mn-cs"/>
            </a:endParaRPr>
          </a:p>
          <a:p>
            <a:pPr marL="228600" lvl="0" indent="-228600">
              <a:buFont typeface="+mj-lt"/>
              <a:buAutoNum type="arabicPeriod"/>
            </a:pPr>
            <a:r>
              <a:rPr lang="en-US" sz="1200" kern="1200" dirty="0" smtClean="0">
                <a:solidFill>
                  <a:schemeClr val="tx1"/>
                </a:solidFill>
                <a:latin typeface="Calibri" pitchFamily="34" charset="0"/>
                <a:ea typeface="+mn-ea"/>
                <a:cs typeface="+mn-cs"/>
              </a:rPr>
              <a:t>Execute transaction in the while loop </a:t>
            </a:r>
          </a:p>
          <a:p>
            <a:pPr marL="228600" lvl="0" indent="-228600">
              <a:buFont typeface="+mj-lt"/>
              <a:buAutoNum type="arabicPeriod"/>
            </a:pPr>
            <a:r>
              <a:rPr lang="en-US" sz="1200" kern="1200" dirty="0" smtClean="0">
                <a:solidFill>
                  <a:schemeClr val="tx1"/>
                </a:solidFill>
                <a:latin typeface="Calibri" pitchFamily="34" charset="0"/>
                <a:ea typeface="+mn-ea"/>
                <a:cs typeface="+mn-cs"/>
              </a:rPr>
              <a:t>Catch throttling errors that result in connection closed</a:t>
            </a:r>
          </a:p>
          <a:p>
            <a:pPr marL="228600" lvl="0" indent="-228600">
              <a:buFont typeface="+mj-lt"/>
              <a:buAutoNum type="arabicPeriod"/>
            </a:pPr>
            <a:r>
              <a:rPr lang="en-US" sz="1200" kern="1200" dirty="0" smtClean="0">
                <a:solidFill>
                  <a:schemeClr val="tx1"/>
                </a:solidFill>
                <a:latin typeface="Calibri" pitchFamily="34" charset="0"/>
                <a:ea typeface="+mn-ea"/>
                <a:cs typeface="+mn-cs"/>
              </a:rPr>
              <a:t>Pause for a few seconds and reconnect</a:t>
            </a:r>
          </a:p>
          <a:p>
            <a:pPr marL="228600" lvl="0" indent="-228600">
              <a:buFont typeface="+mj-lt"/>
              <a:buAutoNum type="arabicPeriod"/>
            </a:pPr>
            <a:r>
              <a:rPr lang="en-US" sz="1200" kern="1200" dirty="0" smtClean="0">
                <a:solidFill>
                  <a:schemeClr val="tx1"/>
                </a:solidFill>
                <a:latin typeface="Calibri" pitchFamily="34" charset="0"/>
                <a:ea typeface="+mn-ea"/>
                <a:cs typeface="+mn-cs"/>
              </a:rPr>
              <a:t>Continue to execute transactions in the loop</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Storage in the cloud requires you to create a storage account.</a:t>
            </a:r>
          </a:p>
          <a:p>
            <a:endParaRPr lang="en-US" dirty="0" smtClean="0"/>
          </a:p>
          <a:p>
            <a:r>
              <a:rPr lang="en-US" dirty="0" smtClean="0"/>
              <a:t>Once</a:t>
            </a:r>
            <a:r>
              <a:rPr lang="en-US" baseline="0" dirty="0" smtClean="0"/>
              <a:t> you have created a storage account, you can then use it from code running anywhere. Local Dev Fabric, Cloud or anywhere else.</a:t>
            </a:r>
          </a:p>
          <a:p>
            <a:endParaRPr lang="en-US" baseline="0" dirty="0" smtClean="0"/>
          </a:p>
          <a:p>
            <a:r>
              <a:rPr lang="en-US" baseline="0" dirty="0" smtClean="0"/>
              <a:t>The web portal shows the endpoints available as well as the shared keys.</a:t>
            </a:r>
          </a:p>
          <a:p>
            <a:endParaRPr lang="en-US" baseline="0" dirty="0" smtClean="0"/>
          </a:p>
          <a:p>
            <a:r>
              <a:rPr lang="en-US" baseline="0" dirty="0" smtClean="0"/>
              <a:t>Note for the local developer storage, the shared key is the same, and is contained in the sample storage client project.</a:t>
            </a:r>
          </a:p>
          <a:p>
            <a:endParaRPr lang="en-US" baseline="0"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next section, we’ll dig a little deeper on storage.</a:t>
            </a:r>
          </a:p>
          <a:p>
            <a:endParaRPr lang="en-US" dirty="0" smtClean="0"/>
          </a:p>
          <a:p>
            <a:r>
              <a:rPr lang="en-US" dirty="0" smtClean="0"/>
              <a:t>Recall there are 3 types of storage.</a:t>
            </a:r>
          </a:p>
          <a:p>
            <a:endParaRPr lang="en-US" dirty="0" smtClean="0"/>
          </a:p>
          <a:p>
            <a:r>
              <a:rPr lang="en-US" dirty="0" smtClean="0"/>
              <a:t>Recall the design point</a:t>
            </a:r>
            <a:r>
              <a:rPr lang="en-US" baseline="0" dirty="0" smtClean="0"/>
              <a:t> is for the cloud, there are 3 replicas of data, and we implement guaranteed consistency. In the future there will be some transaction support and this is why we use guaranteed consistency.</a:t>
            </a:r>
          </a:p>
          <a:p>
            <a:endParaRPr lang="en-US" baseline="0" dirty="0" smtClean="0"/>
          </a:p>
          <a:p>
            <a:r>
              <a:rPr lang="en-US" baseline="0" dirty="0" smtClean="0"/>
              <a:t>Access is via a storage account – you can have multiple storage accounts per project.</a:t>
            </a:r>
          </a:p>
          <a:p>
            <a:endParaRPr lang="en-US" baseline="0" dirty="0" smtClean="0"/>
          </a:p>
          <a:p>
            <a:r>
              <a:rPr lang="en-US" baseline="0" dirty="0" smtClean="0"/>
              <a:t>Although the API is REST, there is a supported .net storage client in the SDK that you can use within your project. This makes working with storage much easier.</a:t>
            </a:r>
          </a:p>
          <a:p>
            <a:endParaRPr lang="en-US" baseline="0" dirty="0" smtClean="0"/>
          </a:p>
          <a:p>
            <a:endParaRPr lang="en-US"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 types of Blob</a:t>
            </a:r>
            <a:r>
              <a:rPr lang="en-US" baseline="0" dirty="0" smtClean="0"/>
              <a:t> types : </a:t>
            </a:r>
          </a:p>
          <a:p>
            <a:endParaRPr lang="en-US" baseline="0" dirty="0" smtClean="0"/>
          </a:p>
          <a:p>
            <a:pPr>
              <a:buFontTx/>
              <a:buChar char="-"/>
            </a:pPr>
            <a:r>
              <a:rPr lang="en-US" baseline="0" dirty="0" smtClean="0"/>
              <a:t>Block Blob – streaming</a:t>
            </a:r>
          </a:p>
          <a:p>
            <a:pPr>
              <a:buFontTx/>
              <a:buChar char="-"/>
            </a:pPr>
            <a:r>
              <a:rPr lang="en-US" baseline="0" dirty="0" smtClean="0"/>
              <a:t>Page blob – random read/write workloads</a:t>
            </a:r>
          </a:p>
          <a:p>
            <a:pPr>
              <a:buFontTx/>
              <a:buChar char="-"/>
            </a:pPr>
            <a:endParaRPr lang="en-US" baseline="0" dirty="0" smtClean="0"/>
          </a:p>
          <a:p>
            <a:pPr>
              <a:buFontTx/>
              <a:buChar char="-"/>
            </a:pPr>
            <a:endParaRPr lang="en-US" baseline="0" dirty="0" smtClean="0"/>
          </a:p>
          <a:p>
            <a:r>
              <a:rPr lang="en-US" dirty="0" smtClean="0"/>
              <a:t>Blobs</a:t>
            </a:r>
          </a:p>
          <a:p>
            <a:endParaRPr lang="en-US" dirty="0" smtClean="0"/>
          </a:p>
          <a:p>
            <a:r>
              <a:rPr lang="en-US" dirty="0" smtClean="0"/>
              <a:t>Blobs are</a:t>
            </a:r>
            <a:r>
              <a:rPr lang="en-US" baseline="0" dirty="0" smtClean="0"/>
              <a:t> stored in containers. There are 0 or more blobs per container and 0 or more containers per account. (since you can have 0 containers, but then you would not have any blobs either)</a:t>
            </a:r>
          </a:p>
          <a:p>
            <a:endParaRPr lang="en-US" baseline="0" dirty="0" smtClean="0"/>
          </a:p>
          <a:p>
            <a:r>
              <a:rPr lang="en-US" baseline="0" dirty="0" smtClean="0"/>
              <a:t>Typically </a:t>
            </a:r>
            <a:r>
              <a:rPr lang="en-US" baseline="0" dirty="0" err="1" smtClean="0"/>
              <a:t>url</a:t>
            </a:r>
            <a:r>
              <a:rPr lang="en-US" baseline="0" dirty="0" smtClean="0"/>
              <a:t> in the cloud is http://</a:t>
            </a:r>
            <a:r>
              <a:rPr lang="en-US" baseline="0" dirty="0" err="1" smtClean="0"/>
              <a:t>accountname.blob.core.windows.net/container/blobpath</a:t>
            </a:r>
            <a:endParaRPr lang="en-US" baseline="0" dirty="0" smtClean="0"/>
          </a:p>
          <a:p>
            <a:endParaRPr lang="en-US" baseline="0" dirty="0" smtClean="0"/>
          </a:p>
          <a:p>
            <a:r>
              <a:rPr lang="en-US" baseline="0" dirty="0" smtClean="0"/>
              <a:t>Blob paths can contain the / character, so you can give the illusion of multiple folders, but there is only 1 level of containers.</a:t>
            </a:r>
          </a:p>
          <a:p>
            <a:endParaRPr lang="en-US" baseline="0" dirty="0" smtClean="0"/>
          </a:p>
          <a:p>
            <a:r>
              <a:rPr lang="en-US" baseline="0" dirty="0" smtClean="0"/>
              <a:t>Blob capacity at CTP is 50gb.</a:t>
            </a:r>
          </a:p>
          <a:p>
            <a:r>
              <a:rPr lang="en-US" baseline="0" dirty="0" smtClean="0"/>
              <a:t>There is an 8k dictionary that can be associated with blobs for metadata.</a:t>
            </a:r>
          </a:p>
          <a:p>
            <a:r>
              <a:rPr lang="en-US" baseline="0" dirty="0" smtClean="0"/>
              <a:t>Blobs can be private or public:</a:t>
            </a:r>
          </a:p>
          <a:p>
            <a:pPr>
              <a:buFont typeface="Arial" charset="0"/>
              <a:buChar char="•"/>
            </a:pPr>
            <a:r>
              <a:rPr lang="en-US" baseline="0" dirty="0" smtClean="0"/>
              <a:t>Private requires a key to read and write</a:t>
            </a:r>
          </a:p>
          <a:p>
            <a:pPr>
              <a:buFont typeface="Arial" charset="0"/>
              <a:buChar char="•"/>
            </a:pPr>
            <a:r>
              <a:rPr lang="en-US" baseline="0" dirty="0" smtClean="0"/>
              <a:t>Public requires a key to write, but NO KEY to read.</a:t>
            </a:r>
          </a:p>
          <a:p>
            <a:pPr>
              <a:buFont typeface="Arial" charset="0"/>
              <a:buChar char="•"/>
            </a:pPr>
            <a:endParaRPr lang="en-US" baseline="0" dirty="0" smtClean="0"/>
          </a:p>
          <a:p>
            <a:pPr>
              <a:buFont typeface="Arial" charset="0"/>
              <a:buNone/>
            </a:pPr>
            <a:r>
              <a:rPr lang="en-US" baseline="0" dirty="0" smtClean="0"/>
              <a:t>Use blobs where you would use the file system in the past.</a:t>
            </a:r>
            <a:endParaRPr lang="en-US" dirty="0" smtClean="0"/>
          </a:p>
          <a:p>
            <a:pPr>
              <a:buFontTx/>
              <a:buChar char="-"/>
            </a:pP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diagram illustrates the link between accounts, containers and blobs – but also introduces the concept of blocks.</a:t>
            </a:r>
          </a:p>
          <a:p>
            <a:endParaRPr lang="en-US" baseline="0" dirty="0" smtClean="0"/>
          </a:p>
          <a:p>
            <a:r>
              <a:rPr lang="en-US" baseline="0" dirty="0" smtClean="0"/>
              <a:t>Problem: If you want to load large blobs into storage, you don’t want to have to upload the entire blob in one go. This would be painful to do if you had to handle network failures etc. so instead, you can upload the blob as a series of blocks.</a:t>
            </a:r>
          </a:p>
          <a:p>
            <a:endParaRPr lang="en-US" baseline="0"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dirty="0" smtClean="0"/>
              <a:t>Slide Objectives:</a:t>
            </a:r>
          </a:p>
          <a:p>
            <a:pPr marL="171450" indent="-171450">
              <a:buFont typeface="Arial" pitchFamily="34" charset="0"/>
              <a:buChar char="•"/>
            </a:pPr>
            <a:r>
              <a:rPr lang="en-US" dirty="0" smtClean="0">
                <a:latin typeface="+mn-lt"/>
              </a:rPr>
              <a:t>Understand</a:t>
            </a:r>
            <a:r>
              <a:rPr lang="en-US" baseline="0" dirty="0" smtClean="0">
                <a:latin typeface="+mn-lt"/>
              </a:rPr>
              <a:t> the challenges of irregular load in applications</a:t>
            </a:r>
          </a:p>
          <a:p>
            <a:pPr marL="171450" indent="-171450">
              <a:buFont typeface="Arial" pitchFamily="34" charset="0"/>
              <a:buChar char="•"/>
            </a:pPr>
            <a:r>
              <a:rPr lang="en-US" baseline="0" dirty="0" smtClean="0">
                <a:latin typeface="+mn-lt"/>
              </a:rPr>
              <a:t>Understand the challenges of both too much capacity and not enough capacity and the sort of groups they impact within a customer</a:t>
            </a:r>
          </a:p>
          <a:p>
            <a:pPr marL="171450" indent="-171450">
              <a:buFont typeface="Arial" pitchFamily="34" charset="0"/>
              <a:buChar char="•"/>
            </a:pPr>
            <a:r>
              <a:rPr lang="en-US" dirty="0" smtClean="0">
                <a:latin typeface="+mn-lt"/>
              </a:rPr>
              <a:t>Understand that traditionally IT capacity is purchased in a stepwise fashion involving capital expenditure</a:t>
            </a:r>
            <a:r>
              <a:rPr lang="en-US" baseline="0" dirty="0" smtClean="0">
                <a:latin typeface="+mn-lt"/>
              </a:rPr>
              <a:t> at each point</a:t>
            </a:r>
          </a:p>
          <a:p>
            <a:pPr marL="0" indent="0">
              <a:buFont typeface="Arial" pitchFamily="34" charset="0"/>
              <a:buNone/>
            </a:pPr>
            <a:endParaRPr lang="en-US" baseline="0" dirty="0" smtClean="0">
              <a:latin typeface="+mn-lt"/>
            </a:endParaRPr>
          </a:p>
          <a:p>
            <a:pPr marL="0" indent="0">
              <a:buFont typeface="Arial" pitchFamily="34" charset="0"/>
              <a:buNone/>
            </a:pPr>
            <a:r>
              <a:rPr lang="en-US" b="1" baseline="0" dirty="0" smtClean="0">
                <a:latin typeface="+mn-lt"/>
              </a:rPr>
              <a:t>Speaking Points:</a:t>
            </a:r>
          </a:p>
          <a:p>
            <a:pPr marL="171450" indent="-171450">
              <a:buFont typeface="Arial" pitchFamily="34" charset="0"/>
              <a:buChar char="•"/>
            </a:pPr>
            <a:r>
              <a:rPr lang="en-US" baseline="0" dirty="0" smtClean="0">
                <a:latin typeface="+mn-lt"/>
              </a:rPr>
              <a:t>To understand the value and opportunity for cloud computing, I believe it’s important to think about how IT capacity is typically used by applications today in most environments.</a:t>
            </a:r>
          </a:p>
          <a:p>
            <a:pPr marL="171450" indent="-171450">
              <a:buFont typeface="Arial" pitchFamily="34" charset="0"/>
              <a:buChar char="•"/>
            </a:pPr>
            <a:r>
              <a:rPr lang="en-US" baseline="0" dirty="0" smtClean="0">
                <a:latin typeface="+mn-lt"/>
              </a:rPr>
              <a:t>Today most organizations significantly over estimate or underestimate the amount of resources they need to run their applications.</a:t>
            </a:r>
          </a:p>
          <a:p>
            <a:pPr marL="171450" indent="-171450">
              <a:buFont typeface="Arial" pitchFamily="34" charset="0"/>
              <a:buChar char="•"/>
            </a:pPr>
            <a:r>
              <a:rPr lang="en-US" baseline="0" dirty="0" smtClean="0">
                <a:latin typeface="+mn-lt"/>
              </a:rPr>
              <a:t>This leads to a higher cost for the infrastructure and the delivery of the overall applications.  </a:t>
            </a:r>
          </a:p>
          <a:p>
            <a:pPr marL="171450" indent="-171450">
              <a:buFont typeface="Arial" pitchFamily="34" charset="0"/>
              <a:buChar char="•"/>
            </a:pPr>
            <a:endParaRPr lang="en-US" baseline="0" dirty="0" smtClean="0">
              <a:latin typeface="+mn-lt"/>
            </a:endParaRPr>
          </a:p>
          <a:p>
            <a:pPr marL="0" indent="0">
              <a:buFont typeface="Arial" pitchFamily="34" charset="0"/>
              <a:buNone/>
            </a:pPr>
            <a:r>
              <a:rPr lang="en-US" b="1" baseline="0" dirty="0" smtClean="0">
                <a:latin typeface="+mn-lt"/>
              </a:rPr>
              <a:t>Build Steps:</a:t>
            </a:r>
          </a:p>
          <a:p>
            <a:pPr marL="228600" indent="-228600">
              <a:buFont typeface="+mj-lt"/>
              <a:buAutoNum type="arabicPeriod"/>
            </a:pPr>
            <a:r>
              <a:rPr lang="en-US" b="0" baseline="0" dirty="0" smtClean="0">
                <a:latin typeface="+mn-lt"/>
              </a:rPr>
              <a:t>Forecast load is to grow steadily</a:t>
            </a:r>
          </a:p>
          <a:p>
            <a:pPr marL="228600" indent="-228600">
              <a:buFont typeface="+mj-lt"/>
              <a:buAutoNum type="arabicPeriod"/>
            </a:pPr>
            <a:r>
              <a:rPr lang="en-US" b="0" baseline="0" dirty="0" smtClean="0">
                <a:latin typeface="+mn-lt"/>
              </a:rPr>
              <a:t>Planned capacity grows in a stepwise fashion. Need to plan in advance due to hardware lead times</a:t>
            </a:r>
          </a:p>
          <a:p>
            <a:pPr marL="228600" indent="-228600">
              <a:buFont typeface="+mj-lt"/>
              <a:buAutoNum type="arabicPeriod"/>
            </a:pPr>
            <a:r>
              <a:rPr lang="en-US" b="0" baseline="0" dirty="0" smtClean="0">
                <a:latin typeface="+mn-lt"/>
              </a:rPr>
              <a:t>Actual load is highly variable over time</a:t>
            </a:r>
          </a:p>
          <a:p>
            <a:pPr marL="228600" indent="-228600">
              <a:buFont typeface="+mj-lt"/>
              <a:buAutoNum type="arabicPeriod"/>
            </a:pPr>
            <a:r>
              <a:rPr lang="en-US" b="0" baseline="0" dirty="0" smtClean="0">
                <a:latin typeface="+mn-lt"/>
              </a:rPr>
              <a:t>Periods where we have excess capacity. Capital laying idle, opex wasted powering and cooling servers</a:t>
            </a:r>
          </a:p>
          <a:p>
            <a:pPr marL="228600" indent="-228600">
              <a:buFont typeface="+mj-lt"/>
              <a:buAutoNum type="arabicPeriod"/>
            </a:pPr>
            <a:r>
              <a:rPr lang="en-US" b="0" baseline="0" dirty="0" smtClean="0">
                <a:latin typeface="+mn-lt"/>
              </a:rPr>
              <a:t>Periods where we have insufficient capacity and our customers get a bad experience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05CAB2E-B3AF-4E0A-8642-4B89CD52DE20}" type="slidenum">
              <a:rPr lang="en-US" smtClean="0"/>
              <a:pPr/>
              <a:t>4</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Queues</a:t>
            </a:r>
            <a:r>
              <a:rPr lang="en-US" baseline="0" dirty="0" smtClean="0"/>
              <a:t> in Windows Azure are fairly simple.</a:t>
            </a:r>
          </a:p>
          <a:p>
            <a:endParaRPr lang="en-US" baseline="0" dirty="0" smtClean="0"/>
          </a:p>
          <a:p>
            <a:r>
              <a:rPr lang="en-US" baseline="0" dirty="0" smtClean="0"/>
              <a:t>You can pop messages in, and read messages out.</a:t>
            </a:r>
          </a:p>
          <a:p>
            <a:endParaRPr lang="en-US" baseline="0" dirty="0" smtClean="0"/>
          </a:p>
          <a:p>
            <a:r>
              <a:rPr lang="en-US" baseline="0" dirty="0" smtClean="0"/>
              <a:t>Messages are stored on the same system as blobs and tables, so once you write a message you can be sure it is durable.</a:t>
            </a:r>
          </a:p>
          <a:p>
            <a:endParaRPr lang="en-US" baseline="0" dirty="0" smtClean="0"/>
          </a:p>
          <a:p>
            <a:r>
              <a:rPr lang="en-US" baseline="0" dirty="0" smtClean="0"/>
              <a:t>There are no transactions, instead.</a:t>
            </a:r>
          </a:p>
          <a:p>
            <a:pPr marL="228600" indent="-228600">
              <a:buAutoNum type="arabicPeriod"/>
            </a:pPr>
            <a:r>
              <a:rPr lang="en-US" baseline="0" dirty="0" smtClean="0"/>
              <a:t>When you read a message, it is hidden from the queue.</a:t>
            </a:r>
          </a:p>
          <a:p>
            <a:pPr marL="228600" indent="-228600">
              <a:buAutoNum type="arabicPeriod"/>
            </a:pPr>
            <a:r>
              <a:rPr lang="en-US" baseline="0" dirty="0" smtClean="0"/>
              <a:t>Once you have finished processing the message, you should delete the message from the queue. This removes it.</a:t>
            </a:r>
          </a:p>
          <a:p>
            <a:pPr marL="228600" indent="-228600">
              <a:buAutoNum type="arabicPeriod"/>
            </a:pPr>
            <a:r>
              <a:rPr lang="en-US" baseline="0" dirty="0" smtClean="0"/>
              <a:t>If you do not delete the message, after a user configurable amount of time, the message is made visible in the queue again. (there is no guarantee of ordering)</a:t>
            </a:r>
          </a:p>
          <a:p>
            <a:pPr marL="228600" indent="-228600">
              <a:buAutoNum type="arabicPeriod"/>
            </a:pPr>
            <a:endParaRPr lang="en-US" baseline="0" dirty="0" smtClean="0"/>
          </a:p>
          <a:p>
            <a:pPr marL="228600" indent="-228600">
              <a:buAutoNum type="arabicPeriod"/>
            </a:pPr>
            <a:endParaRPr lang="en-US" dirty="0" smtClean="0"/>
          </a:p>
          <a:p>
            <a:endParaRPr lang="en-US" dirty="0" smtClean="0"/>
          </a:p>
          <a:p>
            <a:r>
              <a:rPr lang="en-US" dirty="0" smtClean="0"/>
              <a:t>Queues are simple:</a:t>
            </a:r>
          </a:p>
          <a:p>
            <a:endParaRPr lang="en-US" dirty="0" smtClean="0"/>
          </a:p>
          <a:p>
            <a:r>
              <a:rPr lang="en-US" dirty="0" smtClean="0"/>
              <a:t>Messages are placed in queues. Max size is 8k (and it’s a string)</a:t>
            </a:r>
          </a:p>
          <a:p>
            <a:endParaRPr lang="en-US" dirty="0" smtClean="0"/>
          </a:p>
          <a:p>
            <a:r>
              <a:rPr lang="en-US" dirty="0" smtClean="0"/>
              <a:t>Message can be read from the queue, at which point it is hidden.</a:t>
            </a:r>
          </a:p>
          <a:p>
            <a:endParaRPr lang="en-US" dirty="0" smtClean="0"/>
          </a:p>
          <a:p>
            <a:r>
              <a:rPr lang="en-US" dirty="0" smtClean="0"/>
              <a:t>Once whatever read the message from the queue is finished</a:t>
            </a:r>
            <a:r>
              <a:rPr lang="en-US" baseline="0" dirty="0" smtClean="0"/>
              <a:t> processing the message, it should then remove the message from the queue. If not the message is returned to the queue after a specific user defined time limit. This can be used to handle code failures etc.</a:t>
            </a:r>
          </a:p>
          <a:p>
            <a:endParaRPr lang="en-US" dirty="0" smtClean="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Queues</a:t>
            </a:r>
            <a:r>
              <a:rPr lang="en-US" baseline="0" dirty="0" smtClean="0"/>
              <a:t> in Windows Azure are fairly simple.</a:t>
            </a:r>
          </a:p>
          <a:p>
            <a:endParaRPr lang="en-US" baseline="0" dirty="0" smtClean="0"/>
          </a:p>
          <a:p>
            <a:r>
              <a:rPr lang="en-US" baseline="0" dirty="0" smtClean="0"/>
              <a:t>You can pop messages in, and read messages out.</a:t>
            </a:r>
          </a:p>
          <a:p>
            <a:endParaRPr lang="en-US" baseline="0" dirty="0" smtClean="0"/>
          </a:p>
          <a:p>
            <a:r>
              <a:rPr lang="en-US" baseline="0" dirty="0" smtClean="0"/>
              <a:t>Messages are stored on the same system as blobs and tables, so once you write a message you can be sure it is durable.</a:t>
            </a:r>
          </a:p>
          <a:p>
            <a:endParaRPr lang="en-US" baseline="0" dirty="0" smtClean="0"/>
          </a:p>
          <a:p>
            <a:r>
              <a:rPr lang="en-US" baseline="0" dirty="0" smtClean="0"/>
              <a:t>There are no transactions, instead.</a:t>
            </a:r>
          </a:p>
          <a:p>
            <a:pPr marL="228600" indent="-228600">
              <a:buAutoNum type="arabicPeriod"/>
            </a:pPr>
            <a:r>
              <a:rPr lang="en-US" baseline="0" dirty="0" smtClean="0"/>
              <a:t>When you read a message, it is hidden from the queue.</a:t>
            </a:r>
          </a:p>
          <a:p>
            <a:pPr marL="228600" indent="-228600">
              <a:buAutoNum type="arabicPeriod"/>
            </a:pPr>
            <a:r>
              <a:rPr lang="en-US" baseline="0" dirty="0" smtClean="0"/>
              <a:t>Once you have finished processing the message, you should delete the message from the queue. This removes it.</a:t>
            </a:r>
          </a:p>
          <a:p>
            <a:pPr marL="228600" indent="-228600">
              <a:buAutoNum type="arabicPeriod"/>
            </a:pPr>
            <a:r>
              <a:rPr lang="en-US" baseline="0" dirty="0" smtClean="0"/>
              <a:t>If you do not delete the message, after a user configurable amount of time, the message is made visible in the queue again. (there is no guarantee of ordering)</a:t>
            </a:r>
          </a:p>
          <a:p>
            <a:pPr marL="228600" indent="-228600">
              <a:buAutoNum type="arabicPeriod"/>
            </a:pPr>
            <a:endParaRPr lang="en-US" baseline="0" dirty="0" smtClean="0"/>
          </a:p>
          <a:p>
            <a:pPr marL="228600" indent="-228600">
              <a:buAutoNum type="arabicPeriod"/>
            </a:pPr>
            <a:endParaRPr lang="en-US" dirty="0" smtClean="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When building services,</a:t>
            </a:r>
            <a:r>
              <a:rPr lang="en-US" baseline="0" dirty="0" smtClean="0"/>
              <a:t> sometimes you want to handle user requests quickly, but process the actual work in the background. </a:t>
            </a:r>
          </a:p>
          <a:p>
            <a:endParaRPr lang="en-US" baseline="0" dirty="0" smtClean="0"/>
          </a:p>
          <a:p>
            <a:r>
              <a:rPr lang="en-US" baseline="0" dirty="0" smtClean="0"/>
              <a:t>Other times you have tasks that need to be performed at certain times, or you need to maintain some database de-normalization.</a:t>
            </a:r>
          </a:p>
          <a:p>
            <a:endParaRPr lang="en-US" baseline="0" dirty="0" smtClean="0"/>
          </a:p>
          <a:p>
            <a:r>
              <a:rPr lang="en-US" baseline="0" dirty="0" smtClean="0"/>
              <a:t>This is where a worker role can help. But how does a worker role know when and what to do its work with.</a:t>
            </a:r>
          </a:p>
          <a:p>
            <a:endParaRPr lang="en-US" baseline="0" dirty="0" smtClean="0"/>
          </a:p>
          <a:p>
            <a:r>
              <a:rPr lang="en-US" baseline="0" dirty="0" smtClean="0"/>
              <a:t>This is where a Queue comes in useful.</a:t>
            </a:r>
          </a:p>
          <a:p>
            <a:endParaRPr lang="en-US" baseline="0" dirty="0" smtClean="0"/>
          </a:p>
          <a:p>
            <a:r>
              <a:rPr lang="en-US" baseline="0" dirty="0" smtClean="0"/>
              <a:t>Queues are simple, durable first-in-last-out constructs that are persisted to storage. (meaning when you write a message to a queue, its written to disk, and replicated 3 times)</a:t>
            </a:r>
          </a:p>
          <a:p>
            <a:endParaRPr lang="en-US" baseline="0" dirty="0" smtClean="0"/>
          </a:p>
          <a:p>
            <a:r>
              <a:rPr lang="en-US" baseline="0" dirty="0" smtClean="0"/>
              <a:t>The typical pattern is that a request comes in from the web-role, which places a message in the queue. The worker role, at some point in the future, simply reads the message and performs some unit of work.</a:t>
            </a:r>
          </a:p>
          <a:p>
            <a:endParaRPr lang="en-US" baseline="0" dirty="0" smtClean="0"/>
          </a:p>
          <a:p>
            <a:r>
              <a:rPr lang="en-US" baseline="0" dirty="0" smtClean="0"/>
              <a:t>There is no transaction support in Queues. Instead, when you read a message its hidden from the queue. If you complete the work, you can then call a </a:t>
            </a:r>
            <a:r>
              <a:rPr lang="en-US" baseline="0" dirty="0" err="1" smtClean="0"/>
              <a:t>deleteMessage</a:t>
            </a:r>
            <a:r>
              <a:rPr lang="en-US" baseline="0" dirty="0" smtClean="0"/>
              <a:t> method which will permanently delete the message from the queue. If you do not call </a:t>
            </a:r>
            <a:r>
              <a:rPr lang="en-US" baseline="0" dirty="0" err="1" smtClean="0"/>
              <a:t>deleteMessage</a:t>
            </a:r>
            <a:r>
              <a:rPr lang="en-US" baseline="0" dirty="0" smtClean="0"/>
              <a:t>, the message will be placed back on the queue after a user-configurable amount of time (default 30 seconds).</a:t>
            </a:r>
          </a:p>
          <a:p>
            <a:endParaRPr lang="en-US" baseline="0" dirty="0" smtClean="0"/>
          </a:p>
          <a:p>
            <a:r>
              <a:rPr lang="en-US" baseline="0" dirty="0" smtClean="0"/>
              <a:t>There are number of reasons why you may not call </a:t>
            </a:r>
            <a:r>
              <a:rPr lang="en-US" baseline="0" dirty="0" err="1" smtClean="0"/>
              <a:t>deleteMessage</a:t>
            </a:r>
            <a:r>
              <a:rPr lang="en-US" baseline="0" dirty="0" smtClean="0"/>
              <a:t>, including:</a:t>
            </a:r>
          </a:p>
          <a:p>
            <a:pPr marL="228600" indent="-228600">
              <a:buAutoNum type="arabicPeriod"/>
            </a:pPr>
            <a:r>
              <a:rPr lang="en-US" baseline="0" dirty="0" smtClean="0"/>
              <a:t>Your code fails</a:t>
            </a:r>
          </a:p>
          <a:p>
            <a:pPr marL="228600" indent="-228600">
              <a:buAutoNum type="arabicPeriod"/>
            </a:pPr>
            <a:r>
              <a:rPr lang="en-US" baseline="0" dirty="0" smtClean="0"/>
              <a:t>There is a hardware failure, effectively killing your worker role code</a:t>
            </a:r>
          </a:p>
          <a:p>
            <a:pPr marL="228600" indent="-228600">
              <a:buAutoNum type="arabicPeriod"/>
            </a:pPr>
            <a:r>
              <a:rPr lang="en-US" baseline="0" dirty="0" smtClean="0"/>
              <a:t>There worker role is instructed to stop, and you have no code implemented to do that in a timely fashion.</a:t>
            </a:r>
          </a:p>
          <a:p>
            <a:pPr marL="228600" indent="-228600">
              <a:buAutoNum type="arabicPeriod"/>
            </a:pPr>
            <a:endParaRPr lang="en-US" baseline="0" dirty="0" smtClean="0"/>
          </a:p>
          <a:p>
            <a:pPr marL="228600" indent="-228600">
              <a:buNone/>
            </a:pPr>
            <a:r>
              <a:rPr lang="en-US" dirty="0" smtClean="0"/>
              <a:t>For this reason, you should design the tasks</a:t>
            </a:r>
            <a:r>
              <a:rPr lang="en-US" baseline="0" dirty="0" smtClean="0"/>
              <a:t> your worker role does to be Idempotent – which basically means that you should be able to do the same task twice, without it having an adverse effect on the system state.</a:t>
            </a:r>
          </a:p>
          <a:p>
            <a:pPr marL="228600" indent="-228600">
              <a:buNone/>
            </a:pPr>
            <a:endParaRPr lang="en-US" baseline="0" dirty="0" smtClean="0"/>
          </a:p>
          <a:p>
            <a:pPr marL="228600" indent="-228600">
              <a:buNone/>
            </a:pPr>
            <a:r>
              <a:rPr lang="en-US" baseline="0" dirty="0" smtClean="0"/>
              <a:t>e.g. – If the worker is sent the name of a </a:t>
            </a:r>
            <a:r>
              <a:rPr lang="en-US" baseline="0" dirty="0" err="1" smtClean="0"/>
              <a:t>picutre</a:t>
            </a:r>
            <a:r>
              <a:rPr lang="en-US" baseline="0" dirty="0" smtClean="0"/>
              <a:t> stored in blob storage that it would resize, it does not matter how many times it resizes the image, the outcome is the same. This is idempotent. </a:t>
            </a:r>
          </a:p>
          <a:p>
            <a:pPr marL="228600" indent="-228600">
              <a:buNone/>
            </a:pPr>
            <a:r>
              <a:rPr lang="en-US" baseline="0" dirty="0" smtClean="0"/>
              <a:t>If a worker is incrementing a balance, it DOES matter how many times this occurs – this is NOT idempotent.</a:t>
            </a:r>
          </a:p>
          <a:p>
            <a:pPr marL="228600" indent="-228600">
              <a:buNone/>
            </a:pPr>
            <a:endParaRPr lang="en-US" dirty="0" smtClean="0"/>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Tables</a:t>
            </a:r>
            <a:r>
              <a:rPr lang="en-US" baseline="0" dirty="0" smtClean="0"/>
              <a:t> are NOT Relational databases.</a:t>
            </a:r>
          </a:p>
          <a:p>
            <a:r>
              <a:rPr lang="en-US" baseline="0" dirty="0" smtClean="0"/>
              <a:t>They are a collection of entities.</a:t>
            </a:r>
          </a:p>
          <a:p>
            <a:r>
              <a:rPr lang="en-US" baseline="0" dirty="0" smtClean="0"/>
              <a:t>Key design points are scale for millions+ rows across multiple storage servers (which is transparent to the user)</a:t>
            </a:r>
          </a:p>
          <a:p>
            <a:r>
              <a:rPr lang="en-US" baseline="0" dirty="0" smtClean="0"/>
              <a:t>Data is scaled out using partitions. As the developer, you can choose how the data is partitioned based upon usage.</a:t>
            </a:r>
            <a:endParaRPr lang="en-US" dirty="0" smtClean="0"/>
          </a:p>
          <a:p>
            <a:endParaRPr lang="en-US" dirty="0" smtClean="0"/>
          </a:p>
          <a:p>
            <a:endParaRPr lang="en-US" dirty="0" smtClean="0"/>
          </a:p>
          <a:p>
            <a:r>
              <a:rPr lang="en-US" dirty="0" smtClean="0"/>
              <a:t>Tables are simply</a:t>
            </a:r>
            <a:r>
              <a:rPr lang="en-US" baseline="0" dirty="0" smtClean="0"/>
              <a:t> collections of Entities.</a:t>
            </a:r>
          </a:p>
          <a:p>
            <a:endParaRPr lang="en-US" baseline="0" dirty="0" smtClean="0"/>
          </a:p>
          <a:p>
            <a:r>
              <a:rPr lang="en-US" baseline="0" dirty="0" err="1" smtClean="0"/>
              <a:t>Entites</a:t>
            </a:r>
            <a:r>
              <a:rPr lang="en-US" baseline="0" dirty="0" smtClean="0"/>
              <a:t> must have a </a:t>
            </a:r>
            <a:r>
              <a:rPr lang="en-US" baseline="0" dirty="0" err="1" smtClean="0"/>
              <a:t>PartitionKey</a:t>
            </a:r>
            <a:r>
              <a:rPr lang="en-US" baseline="0" dirty="0" smtClean="0"/>
              <a:t> and </a:t>
            </a:r>
            <a:r>
              <a:rPr lang="en-US" baseline="0" dirty="0" err="1" smtClean="0"/>
              <a:t>RowKey</a:t>
            </a:r>
            <a:r>
              <a:rPr lang="en-US" baseline="0" dirty="0" smtClean="0"/>
              <a:t> – can also contain up to 256 other properties.</a:t>
            </a:r>
          </a:p>
          <a:p>
            <a:endParaRPr lang="en-US" baseline="0" dirty="0" smtClean="0"/>
          </a:p>
          <a:p>
            <a:r>
              <a:rPr lang="en-US" baseline="0" dirty="0" smtClean="0"/>
              <a:t>Entities within a table need not be the same shape! E.g.:</a:t>
            </a:r>
          </a:p>
          <a:p>
            <a:pPr marL="228600" indent="-228600">
              <a:buAutoNum type="arabicPeriod"/>
            </a:pPr>
            <a:r>
              <a:rPr lang="en-US" baseline="0" dirty="0" smtClean="0"/>
              <a:t>Entity 1: </a:t>
            </a:r>
            <a:r>
              <a:rPr lang="en-US" baseline="0" dirty="0" err="1" smtClean="0"/>
              <a:t>PartitionKey</a:t>
            </a:r>
            <a:r>
              <a:rPr lang="en-US" baseline="0" dirty="0" smtClean="0"/>
              <a:t>, </a:t>
            </a:r>
            <a:r>
              <a:rPr lang="en-US" baseline="0" dirty="0" err="1" smtClean="0"/>
              <a:t>RowKey</a:t>
            </a:r>
            <a:r>
              <a:rPr lang="en-US" baseline="0" dirty="0" smtClean="0"/>
              <a:t>, </a:t>
            </a:r>
            <a:r>
              <a:rPr lang="en-US" baseline="0" dirty="0" err="1" smtClean="0"/>
              <a:t>firstname</a:t>
            </a:r>
            <a:endParaRPr lang="en-US" baseline="0" dirty="0" smtClean="0"/>
          </a:p>
          <a:p>
            <a:pPr marL="228600" indent="-228600">
              <a:buAutoNum type="arabicPeriod"/>
            </a:pPr>
            <a:r>
              <a:rPr lang="en-US" baseline="0" dirty="0" smtClean="0"/>
              <a:t>Entity 2: </a:t>
            </a:r>
            <a:r>
              <a:rPr lang="en-US" baseline="0" dirty="0" err="1" smtClean="0"/>
              <a:t>PartitionKey</a:t>
            </a:r>
            <a:r>
              <a:rPr lang="en-US" baseline="0" dirty="0" smtClean="0"/>
              <a:t>, </a:t>
            </a:r>
            <a:r>
              <a:rPr lang="en-US" baseline="0" dirty="0" err="1" smtClean="0"/>
              <a:t>RowKey</a:t>
            </a:r>
            <a:r>
              <a:rPr lang="en-US" baseline="0" dirty="0" smtClean="0"/>
              <a:t>, </a:t>
            </a:r>
            <a:r>
              <a:rPr lang="en-US" baseline="0" dirty="0" err="1" smtClean="0"/>
              <a:t>firstname</a:t>
            </a:r>
            <a:r>
              <a:rPr lang="en-US" baseline="0" dirty="0" smtClean="0"/>
              <a:t>, </a:t>
            </a:r>
            <a:r>
              <a:rPr lang="en-US" baseline="0" dirty="0" err="1" smtClean="0"/>
              <a:t>lastname</a:t>
            </a:r>
            <a:endParaRPr lang="en-US" baseline="0" dirty="0" smtClean="0"/>
          </a:p>
          <a:p>
            <a:pPr marL="228600" indent="-228600">
              <a:buAutoNum type="arabicPeriod"/>
            </a:pPr>
            <a:r>
              <a:rPr lang="en-US" baseline="0" dirty="0" smtClean="0"/>
              <a:t>Entity 3: </a:t>
            </a:r>
            <a:r>
              <a:rPr lang="en-US" baseline="0" dirty="0" err="1" smtClean="0"/>
              <a:t>PartitionKey</a:t>
            </a:r>
            <a:r>
              <a:rPr lang="en-US" baseline="0" dirty="0" smtClean="0"/>
              <a:t>, </a:t>
            </a:r>
            <a:r>
              <a:rPr lang="en-US" baseline="0" dirty="0" err="1" smtClean="0"/>
              <a:t>Rowkey</a:t>
            </a:r>
            <a:r>
              <a:rPr lang="en-US" baseline="0" dirty="0" smtClean="0"/>
              <a:t>, </a:t>
            </a:r>
            <a:r>
              <a:rPr lang="en-US" baseline="0" dirty="0" err="1" smtClean="0"/>
              <a:t>orderId</a:t>
            </a:r>
            <a:r>
              <a:rPr lang="en-US" baseline="0" dirty="0" smtClean="0"/>
              <a:t>, </a:t>
            </a:r>
            <a:r>
              <a:rPr lang="en-US" baseline="0" dirty="0" err="1" smtClean="0"/>
              <a:t>orderData</a:t>
            </a:r>
            <a:r>
              <a:rPr lang="en-US" baseline="0" dirty="0" smtClean="0"/>
              <a:t>, </a:t>
            </a:r>
            <a:r>
              <a:rPr lang="en-US" baseline="0" dirty="0" err="1" smtClean="0"/>
              <a:t>zipCode</a:t>
            </a:r>
            <a:endParaRPr lang="en-US" baseline="0" dirty="0" smtClean="0"/>
          </a:p>
          <a:p>
            <a:pPr marL="228600" indent="-228600">
              <a:buNone/>
            </a:pPr>
            <a:endParaRPr lang="en-US" baseline="0" dirty="0" smtClean="0"/>
          </a:p>
          <a:p>
            <a:pPr marL="228600" indent="-228600">
              <a:buNone/>
            </a:pPr>
            <a:r>
              <a:rPr lang="en-US" baseline="0" dirty="0" smtClean="0"/>
              <a:t>Partitions are used to spread data across multiple servers. This happens automatically based on the partition key you provide. Table “heat” is also monitored and data may be moved to different storage endpoints based upon usage.</a:t>
            </a:r>
          </a:p>
          <a:p>
            <a:pPr marL="228600" indent="-228600">
              <a:buNone/>
            </a:pPr>
            <a:endParaRPr lang="en-US" baseline="0" dirty="0" smtClean="0"/>
          </a:p>
          <a:p>
            <a:pPr marL="228600" indent="-228600">
              <a:buNone/>
            </a:pPr>
            <a:r>
              <a:rPr lang="en-US" baseline="0" dirty="0" smtClean="0"/>
              <a:t>Queries should be targeted at a partition, since there are no indexes to speed up performance. Indexes may be added at a later date.</a:t>
            </a:r>
          </a:p>
          <a:p>
            <a:pPr marL="228600" indent="-228600">
              <a:buNone/>
            </a:pPr>
            <a:endParaRPr lang="en-US" baseline="0" dirty="0" smtClean="0"/>
          </a:p>
          <a:p>
            <a:pPr marL="228600" indent="-228600">
              <a:buNone/>
            </a:pPr>
            <a:r>
              <a:rPr lang="en-US" baseline="0" dirty="0" smtClean="0"/>
              <a:t>Its important to convey that whilst you could copy tables in from a local data source (e.g. </a:t>
            </a:r>
            <a:r>
              <a:rPr lang="en-US" baseline="0" dirty="0" err="1" smtClean="0"/>
              <a:t>sql</a:t>
            </a:r>
            <a:r>
              <a:rPr lang="en-US" baseline="0" dirty="0" smtClean="0"/>
              <a:t>) it would not perform well in the cloud, data access needs to be re-thought at this level. Those wanting a more traditional SQL like experience should investigate SDS.</a:t>
            </a:r>
          </a:p>
          <a:p>
            <a:pPr marL="228600" indent="-228600">
              <a:buNone/>
            </a:pPr>
            <a:endParaRPr lang="en-US" baseline="0" dirty="0" smtClean="0"/>
          </a:p>
          <a:p>
            <a:pPr marL="228600" indent="-228600">
              <a:buNone/>
            </a:pPr>
            <a:endParaRPr lang="en-US" baseline="0" dirty="0" smtClean="0"/>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Tables</a:t>
            </a:r>
            <a:r>
              <a:rPr lang="en-US" baseline="0" dirty="0" smtClean="0"/>
              <a:t> are NOT Relational databases.</a:t>
            </a:r>
          </a:p>
          <a:p>
            <a:r>
              <a:rPr lang="en-US" baseline="0" dirty="0" smtClean="0"/>
              <a:t>They are a collection of entities.</a:t>
            </a:r>
          </a:p>
          <a:p>
            <a:r>
              <a:rPr lang="en-US" baseline="0" dirty="0" smtClean="0"/>
              <a:t>Key design points are scale for millions+ rows across multiple storage servers (which is transparent to the user)</a:t>
            </a:r>
          </a:p>
          <a:p>
            <a:r>
              <a:rPr lang="en-US" baseline="0" dirty="0" smtClean="0"/>
              <a:t>Data is scaled out using partitions. As the developer, you can choose how the data is partitioned based upon usage.</a:t>
            </a:r>
          </a:p>
          <a:p>
            <a:endParaRPr lang="en-US" baseline="0" dirty="0" smtClean="0"/>
          </a:p>
          <a:p>
            <a:endParaRPr lang="en-US" baseline="0" dirty="0" smtClean="0"/>
          </a:p>
          <a:p>
            <a:r>
              <a:rPr lang="en-US" dirty="0" smtClean="0"/>
              <a:t>Some key</a:t>
            </a:r>
            <a:r>
              <a:rPr lang="en-US" baseline="0" dirty="0" smtClean="0"/>
              <a:t> things to remember</a:t>
            </a:r>
          </a:p>
          <a:p>
            <a:endParaRPr lang="en-US" baseline="0" dirty="0" smtClean="0"/>
          </a:p>
          <a:p>
            <a:pPr marL="228600" indent="-228600">
              <a:buAutoNum type="arabicPeriod"/>
            </a:pPr>
            <a:r>
              <a:rPr lang="en-US" baseline="0" dirty="0" smtClean="0"/>
              <a:t>Design points are scalability and availability – think it terms of lots of small servers rather than a single BIG server.</a:t>
            </a:r>
          </a:p>
          <a:p>
            <a:pPr marL="228600" indent="-228600">
              <a:buAutoNum type="arabicPeriod"/>
            </a:pPr>
            <a:r>
              <a:rPr lang="en-US" baseline="0" dirty="0" smtClean="0"/>
              <a:t>Table storage is semi-structured – ITS NOT A RELATIONAL DATABASE – IT NEVER WILL BE. THAT IS SDS.</a:t>
            </a:r>
          </a:p>
          <a:p>
            <a:pPr marL="228600" indent="-228600">
              <a:buAutoNum type="arabicPeriod"/>
            </a:pPr>
            <a:r>
              <a:rPr lang="en-US" baseline="0" dirty="0" smtClean="0"/>
              <a:t>Everything is stateless (you can maintain state in table or blob storage if YOU want to)</a:t>
            </a:r>
          </a:p>
          <a:p>
            <a:pPr marL="228600" indent="-228600">
              <a:buAutoNum type="arabicPeriod"/>
            </a:pPr>
            <a:r>
              <a:rPr lang="en-US" baseline="0" dirty="0" smtClean="0"/>
              <a:t>Decouple everything using queues, and write code to be repeatable without breaking anything – in other words design for failure!</a:t>
            </a:r>
          </a:p>
          <a:p>
            <a:pPr marL="228600" indent="-228600">
              <a:buAutoNum type="arabicPeriod"/>
            </a:pPr>
            <a:r>
              <a:rPr lang="en-US" baseline="0" dirty="0" smtClean="0"/>
              <a:t>Instrument and log your application yourself.</a:t>
            </a:r>
          </a:p>
          <a:p>
            <a:pPr marL="228600" indent="-228600">
              <a:buAutoNum type="arabicPeriod"/>
            </a:pPr>
            <a:r>
              <a:rPr lang="en-US" baseline="0" dirty="0" smtClean="0"/>
              <a:t>Work on the idea that once you are on – stay on.</a:t>
            </a:r>
          </a:p>
          <a:p>
            <a:pPr marL="228600" indent="-228600">
              <a:buAutoNum type="arabicPeriod"/>
            </a:pPr>
            <a:r>
              <a:rPr lang="en-US" baseline="0" dirty="0" smtClean="0"/>
              <a:t>How will you patch/update your service once it is switched on?</a:t>
            </a:r>
          </a:p>
          <a:p>
            <a:pPr marL="228600" indent="-228600">
              <a:buAutoNum type="arabicPeriod"/>
            </a:pPr>
            <a:endParaRPr lang="en-US" baseline="0" dirty="0" smtClean="0"/>
          </a:p>
          <a:p>
            <a:pPr marL="228600" indent="-228600">
              <a:buAutoNum type="arabicPeriod"/>
            </a:pPr>
            <a:endParaRPr lang="en-US" baseline="0" dirty="0" smtClean="0"/>
          </a:p>
          <a:p>
            <a:pPr marL="228600" indent="-228600">
              <a:buAutoNum type="arabicPeriod"/>
            </a:pPr>
            <a:endParaRPr lang="en-US" dirty="0" smtClean="0"/>
          </a:p>
          <a:p>
            <a:endParaRPr lang="en-US" dirty="0" smtClean="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 point is the </a:t>
            </a:r>
            <a:r>
              <a:rPr lang="en-US" dirty="0" err="1" smtClean="0"/>
              <a:t>PartitionKey</a:t>
            </a:r>
            <a:r>
              <a:rPr lang="en-US" dirty="0" smtClean="0"/>
              <a:t> and </a:t>
            </a:r>
            <a:r>
              <a:rPr lang="en-US" dirty="0" err="1" smtClean="0"/>
              <a:t>RowKey</a:t>
            </a:r>
            <a:r>
              <a:rPr lang="en-US" dirty="0" smtClean="0"/>
              <a:t> – these together should be unique.</a:t>
            </a:r>
          </a:p>
          <a:p>
            <a:endParaRPr lang="en-US" dirty="0" smtClean="0"/>
          </a:p>
          <a:p>
            <a:r>
              <a:rPr lang="en-US" dirty="0" smtClean="0"/>
              <a:t>Within a partition,</a:t>
            </a:r>
            <a:r>
              <a:rPr lang="en-US" baseline="0" dirty="0" smtClean="0"/>
              <a:t> </a:t>
            </a:r>
            <a:r>
              <a:rPr lang="en-US" baseline="0" dirty="0" err="1" smtClean="0"/>
              <a:t>rowkey</a:t>
            </a:r>
            <a:r>
              <a:rPr lang="en-US" baseline="0" dirty="0" smtClean="0"/>
              <a:t> must be unique.</a:t>
            </a:r>
          </a:p>
          <a:p>
            <a:endParaRPr lang="en-US" baseline="0" dirty="0" smtClean="0"/>
          </a:p>
          <a:p>
            <a:r>
              <a:rPr lang="en-US" baseline="0" dirty="0" smtClean="0"/>
              <a:t>Currently in the PDC CTP, there are only indexes on </a:t>
            </a:r>
            <a:r>
              <a:rPr lang="en-US" baseline="0" dirty="0" err="1" smtClean="0"/>
              <a:t>PartitionKey</a:t>
            </a:r>
            <a:r>
              <a:rPr lang="en-US" baseline="0" dirty="0" smtClean="0"/>
              <a:t> &amp; </a:t>
            </a:r>
            <a:r>
              <a:rPr lang="en-US" baseline="0" dirty="0" err="1" smtClean="0"/>
              <a:t>RowKey</a:t>
            </a:r>
            <a:r>
              <a:rPr lang="en-US" baseline="0" dirty="0" smtClean="0"/>
              <a:t>, no other properties are indexed.</a:t>
            </a:r>
          </a:p>
          <a:p>
            <a:r>
              <a:rPr lang="en-US" baseline="0" dirty="0" smtClean="0"/>
              <a:t>Since tables have no fixed schema, every single entity can be an entirely different shape, the only things that are required are the partition &amp; Row keys.</a:t>
            </a:r>
          </a:p>
          <a:p>
            <a:endParaRPr lang="en-US" baseline="0" dirty="0" smtClean="0"/>
          </a:p>
          <a:p>
            <a:r>
              <a:rPr lang="en-US" baseline="0" dirty="0" smtClean="0"/>
              <a:t>The system maintained version is useful when handling concurrency (as will be shown later)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Standard</a:t>
            </a:r>
            <a:r>
              <a:rPr lang="en-US" baseline="0" dirty="0" smtClean="0"/>
              <a:t> property types – Ask What is missing? – DECIMAL!</a:t>
            </a:r>
          </a:p>
          <a:p>
            <a:endParaRPr lang="en-US" baseline="0" dirty="0" smtClean="0"/>
          </a:p>
          <a:p>
            <a:r>
              <a:rPr lang="en-US" dirty="0" smtClean="0"/>
              <a:t>Although the </a:t>
            </a:r>
            <a:r>
              <a:rPr lang="en-US" b="1" dirty="0" err="1" smtClean="0"/>
              <a:t>RowKey</a:t>
            </a:r>
            <a:r>
              <a:rPr lang="en-US" dirty="0" smtClean="0"/>
              <a:t> property may have a value up to 1 KB in size, only a total of 256 characters can be specified for the partition key and row key together on the URL. If your combined key values exceed 256 characters, use a batch operation to retrieve the entity instead.</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Again, get home the message that tables are just collections</a:t>
            </a:r>
            <a:r>
              <a:rPr lang="en-US" baseline="0" dirty="0" smtClean="0"/>
              <a:t> of entities. For </a:t>
            </a:r>
            <a:r>
              <a:rPr lang="en-US" baseline="0" dirty="0" err="1" smtClean="0"/>
              <a:t>perf</a:t>
            </a:r>
            <a:r>
              <a:rPr lang="en-US" baseline="0" dirty="0" smtClean="0"/>
              <a:t> and scalability, you need to think about how the data should be partitioned.</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Again, get home the message that tables are just collections</a:t>
            </a:r>
            <a:r>
              <a:rPr lang="en-US" baseline="0" dirty="0" smtClean="0"/>
              <a:t> of entities. For </a:t>
            </a:r>
            <a:r>
              <a:rPr lang="en-US" baseline="0" dirty="0" err="1" smtClean="0"/>
              <a:t>perf</a:t>
            </a:r>
            <a:r>
              <a:rPr lang="en-US" baseline="0" smtClean="0"/>
              <a:t> and scalability, you need to think about how the data should be partitioned.</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Dev Fabric (or cloud in a box) provides a local “Mock” implementation of the cloud. It’s a</a:t>
            </a:r>
            <a:r>
              <a:rPr lang="en-US" baseline="0" dirty="0" smtClean="0"/>
              <a:t> “Mock” because its not the actual cloud code, instead it’s a wrapper around SQL Express that exposes the same API as the cloud. This allows you to develop offline.</a:t>
            </a:r>
          </a:p>
          <a:p>
            <a:endParaRPr lang="en-US" baseline="0" dirty="0" smtClean="0"/>
          </a:p>
          <a:p>
            <a:r>
              <a:rPr lang="en-US" baseline="0" dirty="0" smtClean="0"/>
              <a:t>As you can see from the screenshot, the 3 services are exposed to 3 different endpoint addresses – all local.</a:t>
            </a:r>
          </a:p>
          <a:p>
            <a:endParaRPr lang="en-US" baseline="0" dirty="0" smtClean="0"/>
          </a:p>
          <a:p>
            <a:endParaRPr lang="en-US" dirty="0" smtClean="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normAutofit/>
          </a:bodyPr>
          <a:lstStyle/>
          <a:p>
            <a:pPr marL="0" indent="0">
              <a:buFont typeface="Arial" pitchFamily="34" charset="0"/>
              <a:buNone/>
            </a:pPr>
            <a:r>
              <a:rPr lang="de-DE" b="1" dirty="0" smtClean="0"/>
              <a:t>Slide</a:t>
            </a:r>
            <a:r>
              <a:rPr lang="de-DE" b="1" baseline="0" dirty="0" smtClean="0"/>
              <a:t> Objectives:</a:t>
            </a:r>
            <a:endParaRPr lang="de-DE" b="1" dirty="0" smtClean="0"/>
          </a:p>
          <a:p>
            <a:pPr marL="171450" indent="-171450">
              <a:buFont typeface="Arial" pitchFamily="34" charset="0"/>
              <a:buChar char="•"/>
            </a:pPr>
            <a:r>
              <a:rPr lang="de-DE" dirty="0" smtClean="0"/>
              <a:t>Understand that Windows Azure allows capacity</a:t>
            </a:r>
            <a:r>
              <a:rPr lang="de-DE" baseline="0" dirty="0" smtClean="0"/>
              <a:t> to be turned on and off easily</a:t>
            </a:r>
          </a:p>
          <a:p>
            <a:pPr marL="171450" indent="-171450">
              <a:buFont typeface="Arial" pitchFamily="34" charset="0"/>
              <a:buChar char="•"/>
            </a:pPr>
            <a:r>
              <a:rPr lang="de-DE" baseline="0" dirty="0" smtClean="0"/>
              <a:t>Capacity can be brought on stream very quickly (no need to order servers in advance)</a:t>
            </a:r>
          </a:p>
          <a:p>
            <a:pPr marL="171450" indent="-171450">
              <a:buFont typeface="Arial" pitchFamily="34" charset="0"/>
              <a:buChar char="•"/>
            </a:pPr>
            <a:endParaRPr lang="de-DE" baseline="0" dirty="0" smtClean="0"/>
          </a:p>
          <a:p>
            <a:pPr marL="0" indent="0">
              <a:buFont typeface="Arial" pitchFamily="34" charset="0"/>
              <a:buNone/>
            </a:pPr>
            <a:r>
              <a:rPr lang="de-DE" b="1" baseline="0" dirty="0" smtClean="0"/>
              <a:t>Speaking Points:</a:t>
            </a:r>
          </a:p>
          <a:p>
            <a:pPr marL="171450" indent="-171450">
              <a:buFont typeface="Arial" pitchFamily="34" charset="0"/>
              <a:buChar char="•"/>
            </a:pPr>
            <a:r>
              <a:rPr lang="de-DE" b="0" baseline="0" dirty="0" smtClean="0"/>
              <a:t>Lowers capex through not having to pay for hardware</a:t>
            </a:r>
          </a:p>
          <a:p>
            <a:pPr marL="171450" indent="-171450">
              <a:buFont typeface="Arial" pitchFamily="34" charset="0"/>
              <a:buChar char="•"/>
            </a:pPr>
            <a:r>
              <a:rPr lang="de-DE" b="0" baseline="0" dirty="0" smtClean="0"/>
              <a:t>Reduces waste of ovefr capacity</a:t>
            </a:r>
          </a:p>
          <a:p>
            <a:pPr marL="171450" indent="-171450">
              <a:buFont typeface="Arial" pitchFamily="34" charset="0"/>
              <a:buChar char="•"/>
            </a:pPr>
            <a:r>
              <a:rPr lang="de-DE" b="0" baseline="0" dirty="0" smtClean="0"/>
              <a:t>Ensures we can always provision enough capacity for peak periods</a:t>
            </a:r>
          </a:p>
          <a:p>
            <a:pPr marL="171450" indent="-171450">
              <a:buFont typeface="Arial" pitchFamily="34" charset="0"/>
              <a:buChar char="•"/>
            </a:pPr>
            <a:r>
              <a:rPr lang="de-DE" b="0" baseline="0" dirty="0" smtClean="0"/>
              <a:t>Can reduce capacity if demand subsides</a:t>
            </a:r>
          </a:p>
          <a:p>
            <a:pPr marL="171450" indent="-171450">
              <a:buFont typeface="Arial" pitchFamily="34" charset="0"/>
              <a:buChar char="•"/>
            </a:pPr>
            <a:endParaRPr lang="de-DE" dirty="0"/>
          </a:p>
        </p:txBody>
      </p:sp>
      <p:sp>
        <p:nvSpPr>
          <p:cNvPr id="4" name="Foliennummernplatzhalter 3"/>
          <p:cNvSpPr>
            <a:spLocks noGrp="1"/>
          </p:cNvSpPr>
          <p:nvPr>
            <p:ph type="sldNum" sz="quarter" idx="10"/>
          </p:nvPr>
        </p:nvSpPr>
        <p:spPr>
          <a:xfrm>
            <a:off x="3884613" y="8685213"/>
            <a:ext cx="2971800" cy="457200"/>
          </a:xfrm>
          <a:prstGeom prst="rect">
            <a:avLst/>
          </a:prstGeom>
        </p:spPr>
        <p:txBody>
          <a:bodyPr/>
          <a:lstStyle/>
          <a:p>
            <a:fld id="{FD5B0679-E401-4724-9818-06FFEBA2E24D}"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1042328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Key points</a:t>
            </a:r>
            <a:r>
              <a:rPr lang="en-US" baseline="0" dirty="0" smtClean="0"/>
              <a:t> here are that all external connections come through a load balancer.  If you are familiar with the previous model, you will notice that two new features are diagrammed here as well, namely inter-role communication (notice there is no </a:t>
            </a:r>
            <a:r>
              <a:rPr lang="en-US" baseline="0" dirty="0" err="1" smtClean="0"/>
              <a:t>loadbalancer</a:t>
            </a:r>
            <a:r>
              <a:rPr lang="en-US" baseline="0" dirty="0" smtClean="0"/>
              <a:t>) and TCP ports directly to Worker Roles (or Web Roles).  We will still use the storage to communicate </a:t>
            </a:r>
            <a:r>
              <a:rPr lang="en-US" baseline="0" dirty="0" err="1" smtClean="0"/>
              <a:t>async</a:t>
            </a:r>
            <a:r>
              <a:rPr lang="en-US" baseline="0" dirty="0" smtClean="0"/>
              <a:t> and </a:t>
            </a:r>
            <a:r>
              <a:rPr lang="en-US" baseline="0" dirty="0" err="1" smtClean="0"/>
              <a:t>realiably</a:t>
            </a:r>
            <a:r>
              <a:rPr lang="en-US" baseline="0" dirty="0" smtClean="0"/>
              <a:t> via queues for a lot of options.  However, inter-role communication fills in when you need direct synchronous comm.</a:t>
            </a:r>
            <a:endParaRPr lang="en-US" dirty="0" smtClean="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Worker role is similar to a windows service. It gets started</a:t>
            </a:r>
            <a:r>
              <a:rPr lang="en-US" baseline="0" dirty="0" smtClean="0"/>
              <a:t> once deployed, and will get stopped when required.</a:t>
            </a:r>
          </a:p>
          <a:p>
            <a:endParaRPr lang="en-US" baseline="0" dirty="0" smtClean="0"/>
          </a:p>
          <a:p>
            <a:r>
              <a:rPr lang="en-US" baseline="0" dirty="0" smtClean="0"/>
              <a:t>It could get stopped because </a:t>
            </a:r>
          </a:p>
          <a:p>
            <a:pPr>
              <a:buFont typeface="Arial" charset="0"/>
              <a:buChar char="•"/>
            </a:pPr>
            <a:r>
              <a:rPr lang="en-US" baseline="0" dirty="0" smtClean="0"/>
              <a:t>we are re-deploying you to a different server</a:t>
            </a:r>
          </a:p>
          <a:p>
            <a:pPr>
              <a:buFont typeface="Arial" charset="0"/>
              <a:buChar char="•"/>
            </a:pPr>
            <a:r>
              <a:rPr lang="en-US" baseline="0" dirty="0" smtClean="0"/>
              <a:t>You </a:t>
            </a:r>
            <a:r>
              <a:rPr lang="en-US" baseline="0" dirty="0" err="1" smtClean="0"/>
              <a:t>actioned</a:t>
            </a:r>
            <a:r>
              <a:rPr lang="en-US" baseline="0" dirty="0" smtClean="0"/>
              <a:t> the stop from the web-portal</a:t>
            </a:r>
          </a:p>
          <a:p>
            <a:pPr>
              <a:buFont typeface="Arial" charset="0"/>
              <a:buChar char="•"/>
            </a:pPr>
            <a:endParaRPr lang="en-US" baseline="0" dirty="0" smtClean="0"/>
          </a:p>
          <a:p>
            <a:pPr>
              <a:buFont typeface="Arial" charset="0"/>
              <a:buNone/>
            </a:pPr>
            <a:r>
              <a:rPr lang="en-US" dirty="0" smtClean="0"/>
              <a:t>It’s up to you to keep</a:t>
            </a:r>
            <a:r>
              <a:rPr lang="en-US" baseline="0" dirty="0" smtClean="0"/>
              <a:t> running and NEVER return from Start() unless you have been told to stop. Note: you do not need to handle the stop – you can simply “fail”</a:t>
            </a:r>
          </a:p>
          <a:p>
            <a:pPr>
              <a:buFont typeface="Arial" charset="0"/>
              <a:buNone/>
            </a:pPr>
            <a:endParaRPr lang="en-US" dirty="0" smtClean="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Web Roles run ASP.NET websites, pretty much anything that will work in</a:t>
            </a:r>
            <a:r>
              <a:rPr lang="en-US" baseline="0" dirty="0" smtClean="0"/>
              <a:t> a standard IIS ASP.NET Web Site should work in Windows Azure. At MIX09, we additionally added support for IIS7’s </a:t>
            </a:r>
            <a:r>
              <a:rPr lang="en-US" baseline="0" dirty="0" err="1" smtClean="0"/>
              <a:t>FastCGI</a:t>
            </a:r>
            <a:r>
              <a:rPr lang="en-US" baseline="0" dirty="0" smtClean="0"/>
              <a:t> capability.  This allows any </a:t>
            </a:r>
            <a:r>
              <a:rPr lang="en-US" baseline="0" dirty="0" err="1" smtClean="0"/>
              <a:t>FastCGI</a:t>
            </a:r>
            <a:r>
              <a:rPr lang="en-US" baseline="0" dirty="0" smtClean="0"/>
              <a:t> application (like PHP) to run in Windows Azure as well.  This was made possible not only by adding the </a:t>
            </a:r>
            <a:r>
              <a:rPr lang="en-US" baseline="0" dirty="0" err="1" smtClean="0"/>
              <a:t>FastCGI</a:t>
            </a:r>
            <a:r>
              <a:rPr lang="en-US" baseline="0" dirty="0" smtClean="0"/>
              <a:t> support, but by adding Full Trust support that was necessary to launch native code like a </a:t>
            </a:r>
            <a:r>
              <a:rPr lang="en-US" baseline="0" dirty="0" err="1" smtClean="0"/>
              <a:t>FastCGI</a:t>
            </a:r>
            <a:r>
              <a:rPr lang="en-US" baseline="0" dirty="0" smtClean="0"/>
              <a:t> process.</a:t>
            </a:r>
          </a:p>
          <a:p>
            <a:endParaRPr lang="en-US" baseline="0" dirty="0" smtClean="0"/>
          </a:p>
          <a:p>
            <a:r>
              <a:rPr lang="en-US" baseline="0" dirty="0" smtClean="0"/>
              <a:t>Additionally, in order to support </a:t>
            </a:r>
            <a:r>
              <a:rPr lang="en-US" baseline="0" dirty="0" err="1" smtClean="0"/>
              <a:t>FastCGI</a:t>
            </a:r>
            <a:r>
              <a:rPr lang="en-US" baseline="0" dirty="0" smtClean="0"/>
              <a:t>, we had to add a new configuration file called “</a:t>
            </a:r>
            <a:r>
              <a:rPr lang="en-US" baseline="0" dirty="0" err="1" smtClean="0"/>
              <a:t>web.roleConfig</a:t>
            </a:r>
            <a:r>
              <a:rPr lang="en-US" baseline="0" dirty="0" smtClean="0"/>
              <a:t>” that houses those settings that would normally be in the </a:t>
            </a:r>
            <a:r>
              <a:rPr lang="en-US" baseline="0" dirty="0" err="1" smtClean="0"/>
              <a:t>applicationHost.config</a:t>
            </a:r>
            <a:r>
              <a:rPr lang="en-US" baseline="0" dirty="0" smtClean="0"/>
              <a:t> on an IIS7 server.  The reason is that </a:t>
            </a:r>
            <a:r>
              <a:rPr lang="en-US" baseline="0" dirty="0" err="1" smtClean="0"/>
              <a:t>applicationHost.config</a:t>
            </a:r>
            <a:r>
              <a:rPr lang="en-US" baseline="0" dirty="0" smtClean="0"/>
              <a:t> also houses some system wide settings for things like Application Pools and security settings that can’t be changed for security, deployment and stability reasons.  This separate </a:t>
            </a:r>
            <a:r>
              <a:rPr lang="en-US" baseline="0" dirty="0" err="1" smtClean="0"/>
              <a:t>config</a:t>
            </a:r>
            <a:r>
              <a:rPr lang="en-US" baseline="0" dirty="0" smtClean="0"/>
              <a:t> file allows us to isolate the system settings that can be changed inside Windows Azure.</a:t>
            </a:r>
          </a:p>
          <a:p>
            <a:endParaRPr lang="en-US" baseline="0" dirty="0" smtClean="0"/>
          </a:p>
          <a:p>
            <a:r>
              <a:rPr lang="en-US" baseline="0" dirty="0" smtClean="0"/>
              <a:t>As a note, any files that are part of a </a:t>
            </a:r>
            <a:r>
              <a:rPr lang="en-US" baseline="0" dirty="0" err="1" smtClean="0"/>
              <a:t>asp.net</a:t>
            </a:r>
            <a:r>
              <a:rPr lang="en-US" baseline="0" dirty="0" smtClean="0"/>
              <a:t> project on windows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a:t>
            </a:r>
            <a:r>
              <a:rPr lang="en-US" baseline="0" dirty="0" err="1" smtClean="0"/>
              <a:t>http(s</a:t>
            </a:r>
            <a:r>
              <a:rPr lang="en-US" baseline="0" dirty="0" smtClean="0"/>
              <a:t>) – outbound protocols are any TCP connection but NOT UDP.</a:t>
            </a:r>
          </a:p>
          <a:p>
            <a:pPr marL="228600" indent="-228600">
              <a:buNone/>
            </a:pPr>
            <a:endParaRPr lang="en-US" dirty="0" smtClean="0"/>
          </a:p>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 Roles run ASP.NET websites, pretty much anything that will work in</a:t>
            </a:r>
            <a:r>
              <a:rPr lang="en-US" baseline="0" dirty="0" smtClean="0"/>
              <a:t> a standard IIS ASP.NET Web Site should work in Windows Azure. At MIX09, we additionally added support for IIS7’s </a:t>
            </a:r>
            <a:r>
              <a:rPr lang="en-US" baseline="0" dirty="0" err="1" smtClean="0"/>
              <a:t>FastCGI</a:t>
            </a:r>
            <a:r>
              <a:rPr lang="en-US" baseline="0" dirty="0" smtClean="0"/>
              <a:t> capability.  This allows any </a:t>
            </a:r>
            <a:r>
              <a:rPr lang="en-US" baseline="0" dirty="0" err="1" smtClean="0"/>
              <a:t>FastCGI</a:t>
            </a:r>
            <a:r>
              <a:rPr lang="en-US" baseline="0" dirty="0" smtClean="0"/>
              <a:t> application (like PHP) to run in Windows Azure as well.  This was made possible not only by adding the </a:t>
            </a:r>
            <a:r>
              <a:rPr lang="en-US" baseline="0" dirty="0" err="1" smtClean="0"/>
              <a:t>FastCGI</a:t>
            </a:r>
            <a:r>
              <a:rPr lang="en-US" baseline="0" dirty="0" smtClean="0"/>
              <a:t> support, but by adding Full Trust support that was necessary to launch native code like a </a:t>
            </a:r>
            <a:r>
              <a:rPr lang="en-US" baseline="0" dirty="0" err="1" smtClean="0"/>
              <a:t>FastCGI</a:t>
            </a:r>
            <a:r>
              <a:rPr lang="en-US" baseline="0" dirty="0" smtClean="0"/>
              <a:t> process.</a:t>
            </a:r>
          </a:p>
          <a:p>
            <a:endParaRPr lang="en-US" baseline="0" dirty="0" smtClean="0"/>
          </a:p>
          <a:p>
            <a:r>
              <a:rPr lang="en-US" baseline="0" dirty="0" smtClean="0"/>
              <a:t>Additionally, in order to support </a:t>
            </a:r>
            <a:r>
              <a:rPr lang="en-US" baseline="0" dirty="0" err="1" smtClean="0"/>
              <a:t>FastCGI</a:t>
            </a:r>
            <a:r>
              <a:rPr lang="en-US" baseline="0" dirty="0" smtClean="0"/>
              <a:t>, we had to add a new configuration file called “</a:t>
            </a:r>
            <a:r>
              <a:rPr lang="en-US" baseline="0" dirty="0" err="1" smtClean="0"/>
              <a:t>web.roleConfig</a:t>
            </a:r>
            <a:r>
              <a:rPr lang="en-US" baseline="0" dirty="0" smtClean="0"/>
              <a:t>” that houses those settings that would normally be in the </a:t>
            </a:r>
            <a:r>
              <a:rPr lang="en-US" baseline="0" dirty="0" err="1" smtClean="0"/>
              <a:t>applicationHost.config</a:t>
            </a:r>
            <a:r>
              <a:rPr lang="en-US" baseline="0" dirty="0" smtClean="0"/>
              <a:t> on an IIS7 server.  The reason is that </a:t>
            </a:r>
            <a:r>
              <a:rPr lang="en-US" baseline="0" dirty="0" err="1" smtClean="0"/>
              <a:t>applicationHost.config</a:t>
            </a:r>
            <a:r>
              <a:rPr lang="en-US" baseline="0" dirty="0" smtClean="0"/>
              <a:t> also houses some system wide settings for things like Application Pools and security settings that can’t be changed for security, deployment and stability reasons.  This separate </a:t>
            </a:r>
            <a:r>
              <a:rPr lang="en-US" baseline="0" dirty="0" err="1" smtClean="0"/>
              <a:t>config</a:t>
            </a:r>
            <a:r>
              <a:rPr lang="en-US" baseline="0" dirty="0" smtClean="0"/>
              <a:t> file allows us to isolate the system settings that can be changed inside Windows Azure.</a:t>
            </a:r>
          </a:p>
          <a:p>
            <a:endParaRPr lang="en-US" baseline="0" dirty="0" smtClean="0"/>
          </a:p>
          <a:p>
            <a:r>
              <a:rPr lang="en-US" baseline="0" dirty="0" smtClean="0"/>
              <a:t>As a note, any files that are part of a </a:t>
            </a:r>
            <a:r>
              <a:rPr lang="en-US" baseline="0" dirty="0" err="1" smtClean="0"/>
              <a:t>asp.net</a:t>
            </a:r>
            <a:r>
              <a:rPr lang="en-US" baseline="0" dirty="0" smtClean="0"/>
              <a:t> project on windows azure are READ ONLY! If you need to be able to change the contents of files:</a:t>
            </a:r>
          </a:p>
          <a:p>
            <a:endParaRPr lang="en-US" baseline="0" dirty="0" smtClean="0"/>
          </a:p>
          <a:p>
            <a:pPr marL="228600" indent="-228600">
              <a:buAutoNum type="arabicPeriod"/>
            </a:pPr>
            <a:r>
              <a:rPr lang="en-US" baseline="0" dirty="0" smtClean="0"/>
              <a:t>User Blob Storage – sticky to the instance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a:t>
            </a:r>
            <a:r>
              <a:rPr lang="en-US" baseline="0" dirty="0" err="1" smtClean="0"/>
              <a:t>http(s</a:t>
            </a:r>
            <a:r>
              <a:rPr lang="en-US" baseline="0" dirty="0" smtClean="0"/>
              <a:t>) – outbound protocols are any TCP connection but NOT UDP.</a:t>
            </a:r>
          </a:p>
          <a:p>
            <a:pPr marL="228600" indent="-228600">
              <a:buNone/>
            </a:pP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Worker role is similar to a windows service. It gets started</a:t>
            </a:r>
            <a:r>
              <a:rPr lang="en-US" baseline="0" dirty="0" smtClean="0"/>
              <a:t> once deployed, and will get stopped when required.</a:t>
            </a:r>
          </a:p>
          <a:p>
            <a:endParaRPr lang="en-US" baseline="0" dirty="0" smtClean="0"/>
          </a:p>
          <a:p>
            <a:r>
              <a:rPr lang="en-US" baseline="0" dirty="0" smtClean="0"/>
              <a:t>It could get stopped because </a:t>
            </a:r>
          </a:p>
          <a:p>
            <a:pPr>
              <a:buFont typeface="Arial" charset="0"/>
              <a:buChar char="•"/>
            </a:pPr>
            <a:r>
              <a:rPr lang="en-US" baseline="0" dirty="0" smtClean="0"/>
              <a:t>we are re-deploying you to a different server</a:t>
            </a:r>
          </a:p>
          <a:p>
            <a:pPr>
              <a:buFont typeface="Arial" charset="0"/>
              <a:buChar char="•"/>
            </a:pPr>
            <a:r>
              <a:rPr lang="en-US" baseline="0" dirty="0" smtClean="0"/>
              <a:t>You </a:t>
            </a:r>
            <a:r>
              <a:rPr lang="en-US" baseline="0" dirty="0" err="1" smtClean="0"/>
              <a:t>actioned</a:t>
            </a:r>
            <a:r>
              <a:rPr lang="en-US" baseline="0" dirty="0" smtClean="0"/>
              <a:t> the stop from the web-portal</a:t>
            </a:r>
          </a:p>
          <a:p>
            <a:pPr>
              <a:buFont typeface="Arial" charset="0"/>
              <a:buChar char="•"/>
            </a:pPr>
            <a:endParaRPr lang="en-US" baseline="0" dirty="0" smtClean="0"/>
          </a:p>
          <a:p>
            <a:pPr>
              <a:buFont typeface="Arial" charset="0"/>
              <a:buNone/>
            </a:pPr>
            <a:r>
              <a:rPr lang="en-US" dirty="0" smtClean="0"/>
              <a:t>It’s up to you to keep</a:t>
            </a:r>
            <a:r>
              <a:rPr lang="en-US" baseline="0" dirty="0" smtClean="0"/>
              <a:t> running and NEVER return from Start() unless you have been told to stop. Note: you do not need to handle the stop – you can simply “fail”</a:t>
            </a:r>
          </a:p>
          <a:p>
            <a:pPr>
              <a:buFont typeface="Arial" charset="0"/>
              <a:buNone/>
            </a:pPr>
            <a:endParaRPr lang="en-US" dirty="0" smtClean="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Web.config</a:t>
            </a:r>
            <a:r>
              <a:rPr lang="en-US" dirty="0" smtClean="0"/>
              <a:t> is used today to store configuration for </a:t>
            </a:r>
            <a:r>
              <a:rPr lang="en-US" dirty="0" err="1" smtClean="0"/>
              <a:t>asp.net</a:t>
            </a:r>
            <a:r>
              <a:rPr lang="en-US" dirty="0" smtClean="0"/>
              <a:t> web sites. Most ASP.NET things</a:t>
            </a:r>
            <a:r>
              <a:rPr lang="en-US" baseline="0" dirty="0" smtClean="0"/>
              <a:t> still require this, e.g. tracing, security etc.</a:t>
            </a:r>
          </a:p>
          <a:p>
            <a:r>
              <a:rPr lang="en-US" baseline="0" dirty="0" err="1" smtClean="0"/>
              <a:t>Web.config</a:t>
            </a:r>
            <a:r>
              <a:rPr lang="en-US" baseline="0" dirty="0" smtClean="0"/>
              <a:t> cannot be changed once deployed – it’s a static file.</a:t>
            </a:r>
          </a:p>
          <a:p>
            <a:r>
              <a:rPr lang="en-US" baseline="0" dirty="0" smtClean="0"/>
              <a:t>Instead you should store configuration that will change in the </a:t>
            </a:r>
            <a:r>
              <a:rPr lang="en-US" baseline="0" dirty="0" err="1" smtClean="0"/>
              <a:t>ServiceConfiguration</a:t>
            </a:r>
            <a:r>
              <a:rPr lang="en-US" baseline="0" dirty="0" smtClean="0"/>
              <a:t> files, and use the </a:t>
            </a:r>
            <a:r>
              <a:rPr lang="en-US" baseline="0" dirty="0" err="1" smtClean="0"/>
              <a:t>RoleEnvironment.GetConfigurationSetting</a:t>
            </a:r>
            <a:r>
              <a:rPr lang="en-US" baseline="0" dirty="0" smtClean="0"/>
              <a:t> method to read the value. Settings in the </a:t>
            </a:r>
            <a:r>
              <a:rPr lang="en-US" baseline="0" dirty="0" err="1" smtClean="0"/>
              <a:t>ServiceConfiguration</a:t>
            </a:r>
            <a:r>
              <a:rPr lang="en-US" baseline="0" dirty="0" smtClean="0"/>
              <a:t> file can be changed at runtime without recompiling!</a:t>
            </a:r>
            <a:endParaRPr lang="en-US" dirty="0" smtClean="0"/>
          </a:p>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When building services,</a:t>
            </a:r>
            <a:r>
              <a:rPr lang="en-US" baseline="0" dirty="0" smtClean="0"/>
              <a:t> sometimes you want to handle user requests quickly, but process the actual work in the background. </a:t>
            </a:r>
          </a:p>
          <a:p>
            <a:endParaRPr lang="en-US" baseline="0" dirty="0" smtClean="0"/>
          </a:p>
          <a:p>
            <a:r>
              <a:rPr lang="en-US" baseline="0" dirty="0" smtClean="0"/>
              <a:t>Other times you have tasks that need to be performed at certain times, or you need to maintain some database de-normalization.</a:t>
            </a:r>
          </a:p>
          <a:p>
            <a:endParaRPr lang="en-US" baseline="0" dirty="0" smtClean="0"/>
          </a:p>
          <a:p>
            <a:r>
              <a:rPr lang="en-US" baseline="0" dirty="0" smtClean="0"/>
              <a:t>This is where a worker role can help. But how does a worker role know when and what to do its work with.</a:t>
            </a:r>
          </a:p>
          <a:p>
            <a:endParaRPr lang="en-US" baseline="0" dirty="0" smtClean="0"/>
          </a:p>
          <a:p>
            <a:r>
              <a:rPr lang="en-US" baseline="0" dirty="0" smtClean="0"/>
              <a:t>This is where a Queue comes in useful.</a:t>
            </a:r>
          </a:p>
          <a:p>
            <a:endParaRPr lang="en-US" baseline="0" dirty="0" smtClean="0"/>
          </a:p>
          <a:p>
            <a:r>
              <a:rPr lang="en-US" baseline="0" dirty="0" smtClean="0"/>
              <a:t>Queues are simple, durable first-in-last-out constructs that are persisted to storage. (meaning when you write a message to a queue, its written to disk, and replicated 3 times)</a:t>
            </a:r>
          </a:p>
          <a:p>
            <a:endParaRPr lang="en-US" baseline="0" dirty="0" smtClean="0"/>
          </a:p>
          <a:p>
            <a:r>
              <a:rPr lang="en-US" baseline="0" dirty="0" smtClean="0"/>
              <a:t>The typical pattern is that a request comes in from the web-role, which places a message in the queue. The worker role, at some point in the future, simply reads the message and performs some unit of work.</a:t>
            </a:r>
          </a:p>
          <a:p>
            <a:endParaRPr lang="en-US" baseline="0" dirty="0" smtClean="0"/>
          </a:p>
          <a:p>
            <a:r>
              <a:rPr lang="en-US" baseline="0" dirty="0" smtClean="0"/>
              <a:t>There is no transaction support in Queues. Instead, when you read a message its hidden from the queue. If you complete the work, you can then call a </a:t>
            </a:r>
            <a:r>
              <a:rPr lang="en-US" baseline="0" dirty="0" err="1" smtClean="0"/>
              <a:t>deleteMessage</a:t>
            </a:r>
            <a:r>
              <a:rPr lang="en-US" baseline="0" dirty="0" smtClean="0"/>
              <a:t> method which will permanently delete the message from the queue. If you do not call </a:t>
            </a:r>
            <a:r>
              <a:rPr lang="en-US" baseline="0" dirty="0" err="1" smtClean="0"/>
              <a:t>deleteMessage</a:t>
            </a:r>
            <a:r>
              <a:rPr lang="en-US" baseline="0" dirty="0" smtClean="0"/>
              <a:t>, the message will be placed back on the queue after a user-configurable amount of time (default 30 seconds).</a:t>
            </a:r>
          </a:p>
          <a:p>
            <a:endParaRPr lang="en-US" baseline="0" dirty="0" smtClean="0"/>
          </a:p>
          <a:p>
            <a:r>
              <a:rPr lang="en-US" baseline="0" dirty="0" smtClean="0"/>
              <a:t>There are number of reasons why you may not call </a:t>
            </a:r>
            <a:r>
              <a:rPr lang="en-US" baseline="0" dirty="0" err="1" smtClean="0"/>
              <a:t>deleteMessage</a:t>
            </a:r>
            <a:r>
              <a:rPr lang="en-US" baseline="0" dirty="0" smtClean="0"/>
              <a:t>, including:</a:t>
            </a:r>
          </a:p>
          <a:p>
            <a:pPr marL="228600" indent="-228600">
              <a:buAutoNum type="arabicPeriod"/>
            </a:pPr>
            <a:r>
              <a:rPr lang="en-US" baseline="0" dirty="0" smtClean="0"/>
              <a:t>Your code fails</a:t>
            </a:r>
          </a:p>
          <a:p>
            <a:pPr marL="228600" indent="-228600">
              <a:buAutoNum type="arabicPeriod"/>
            </a:pPr>
            <a:r>
              <a:rPr lang="en-US" baseline="0" dirty="0" smtClean="0"/>
              <a:t>There is a hardware failure, effectively killing your worker role code</a:t>
            </a:r>
          </a:p>
          <a:p>
            <a:pPr marL="228600" indent="-228600">
              <a:buAutoNum type="arabicPeriod"/>
            </a:pPr>
            <a:r>
              <a:rPr lang="en-US" baseline="0" dirty="0" smtClean="0"/>
              <a:t>There worker role is instructed to stop, and you have no code implemented to do that in a timely fashion.</a:t>
            </a:r>
          </a:p>
          <a:p>
            <a:pPr marL="228600" indent="-228600">
              <a:buAutoNum type="arabicPeriod"/>
            </a:pPr>
            <a:endParaRPr lang="en-US" baseline="0" dirty="0" smtClean="0"/>
          </a:p>
          <a:p>
            <a:pPr marL="228600" indent="-228600">
              <a:buNone/>
            </a:pPr>
            <a:r>
              <a:rPr lang="en-US" dirty="0" smtClean="0"/>
              <a:t>For this reason, you should design the tasks</a:t>
            </a:r>
            <a:r>
              <a:rPr lang="en-US" baseline="0" dirty="0" smtClean="0"/>
              <a:t> your worker role does to be Idempotent – which basically means that you should be able to do the same task twice, without it having an adverse effect on the system state.</a:t>
            </a:r>
          </a:p>
          <a:p>
            <a:pPr marL="228600" indent="-228600">
              <a:buNone/>
            </a:pPr>
            <a:endParaRPr lang="en-US" baseline="0" dirty="0" smtClean="0"/>
          </a:p>
          <a:p>
            <a:pPr marL="228600" indent="-228600">
              <a:buNone/>
            </a:pPr>
            <a:r>
              <a:rPr lang="en-US" baseline="0" dirty="0" smtClean="0"/>
              <a:t>e.g. – If the worker is sent the name of a </a:t>
            </a:r>
            <a:r>
              <a:rPr lang="en-US" baseline="0" dirty="0" err="1" smtClean="0"/>
              <a:t>picutre</a:t>
            </a:r>
            <a:r>
              <a:rPr lang="en-US" baseline="0" dirty="0" smtClean="0"/>
              <a:t> stored in blob storage that it would resize, it does not matter how many times it resizes the image, the outcome is the same. This is idempotent. </a:t>
            </a:r>
          </a:p>
          <a:p>
            <a:pPr marL="228600" indent="-228600">
              <a:buNone/>
            </a:pPr>
            <a:r>
              <a:rPr lang="en-US" baseline="0" dirty="0" smtClean="0"/>
              <a:t>If a worker is incrementing a balance, it DOES matter how many times this occurs – this is NOT idempotent.</a:t>
            </a:r>
          </a:p>
          <a:p>
            <a:pPr marL="228600" indent="-228600">
              <a:buNone/>
            </a:pPr>
            <a:endParaRPr lang="en-US" dirty="0" smtClean="0"/>
          </a:p>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Currently the CTP allows for 2 deployment packages as part of the same project. </a:t>
            </a:r>
          </a:p>
          <a:p>
            <a:endParaRPr lang="en-US" dirty="0" smtClean="0"/>
          </a:p>
          <a:p>
            <a:r>
              <a:rPr lang="en-US" dirty="0" smtClean="0"/>
              <a:t>These are known as “Production” and “Staging”</a:t>
            </a:r>
          </a:p>
          <a:p>
            <a:endParaRPr lang="en-US" dirty="0" smtClean="0"/>
          </a:p>
          <a:p>
            <a:r>
              <a:rPr lang="en-US" dirty="0" smtClean="0"/>
              <a:t>Each package has</a:t>
            </a:r>
            <a:r>
              <a:rPr lang="en-US" baseline="0" dirty="0" smtClean="0"/>
              <a:t> a unique version for that project.</a:t>
            </a:r>
          </a:p>
          <a:p>
            <a:endParaRPr lang="en-US" baseline="0" dirty="0" smtClean="0"/>
          </a:p>
          <a:p>
            <a:r>
              <a:rPr lang="en-US" baseline="0" dirty="0" smtClean="0"/>
              <a:t>The “production” package services requests from the website URL. Worker roles operate normally.</a:t>
            </a:r>
          </a:p>
          <a:p>
            <a:endParaRPr lang="en-US" baseline="0" dirty="0" smtClean="0"/>
          </a:p>
          <a:p>
            <a:r>
              <a:rPr lang="en-US" baseline="0" dirty="0" smtClean="0"/>
              <a:t>Any package in “Staging” will only server web requests from a temp URL – which is a GUID and is shown below the package. This is great to run smoke tests on.</a:t>
            </a:r>
          </a:p>
          <a:p>
            <a:r>
              <a:rPr lang="en-US" baseline="0" dirty="0" smtClean="0"/>
              <a:t>NOTE: worker roles in the “Staging” project are operational – and as such will process messages from queues etc. You should design for this.</a:t>
            </a:r>
          </a:p>
          <a:p>
            <a:endParaRPr lang="en-US" baseline="0" dirty="0" smtClean="0"/>
          </a:p>
          <a:p>
            <a:r>
              <a:rPr lang="en-US" baseline="0" dirty="0" smtClean="0"/>
              <a:t>To switch between “Production” and “Staging” you simply click the swap button in the middle. This simply changes where the load balances service requests from, there is no moving of packages from “staging” servers to “production” servers. They are all the same!</a:t>
            </a:r>
          </a:p>
          <a:p>
            <a:endParaRPr lang="en-US" baseline="0" dirty="0" smtClean="0"/>
          </a:p>
          <a:p>
            <a:r>
              <a:rPr lang="en-US" dirty="0" smtClean="0"/>
              <a:t>If you deployed a package to production earlier, you may want to</a:t>
            </a:r>
            <a:r>
              <a:rPr lang="en-US" baseline="0" dirty="0" smtClean="0"/>
              <a:t> show deploying to staging and swapping, however since it takes 5+ minutes to deploy, this may not be a quick demo and you may have to come back to it.</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 common cloud utilization</a:t>
            </a:r>
            <a:r>
              <a:rPr lang="en-US" baseline="0" dirty="0" smtClean="0"/>
              <a:t> patterns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indent="-171450">
              <a:buFont typeface="Arial" pitchFamily="34" charset="0"/>
              <a:buChar char="•"/>
            </a:pPr>
            <a:r>
              <a:rPr lang="en-US" dirty="0" smtClean="0"/>
              <a:t>On/Off</a:t>
            </a:r>
          </a:p>
          <a:p>
            <a:pPr marL="384431" lvl="1" indent="-171450">
              <a:buFont typeface="Arial" pitchFamily="34" charset="0"/>
              <a:buChar char="•"/>
            </a:pPr>
            <a:r>
              <a:rPr lang="en-US" dirty="0" smtClean="0"/>
              <a:t>Application only runs at certain times</a:t>
            </a:r>
          </a:p>
          <a:p>
            <a:pPr marL="384431" lvl="1" indent="-171450">
              <a:buFont typeface="Arial" pitchFamily="34" charset="0"/>
              <a:buChar char="•"/>
            </a:pPr>
            <a:r>
              <a:rPr lang="en-US" dirty="0" smtClean="0"/>
              <a:t>E.g.</a:t>
            </a:r>
            <a:r>
              <a:rPr lang="en-US" baseline="0" dirty="0" smtClean="0"/>
              <a:t> batch processing, running simulation jobs etc…</a:t>
            </a:r>
          </a:p>
          <a:p>
            <a:pPr marL="171450" indent="-171450">
              <a:buFont typeface="Arial" pitchFamily="34" charset="0"/>
              <a:buChar char="•"/>
            </a:pPr>
            <a:r>
              <a:rPr lang="en-US" dirty="0" smtClean="0"/>
              <a:t>Growing fast</a:t>
            </a:r>
          </a:p>
          <a:p>
            <a:pPr marL="384431" lvl="1" indent="-171450">
              <a:buFont typeface="Arial" pitchFamily="34" charset="0"/>
              <a:buChar char="•"/>
            </a:pPr>
            <a:r>
              <a:rPr lang="en-US" dirty="0" smtClean="0"/>
              <a:t>Business growing too fast to be able to use regular hosting approach- cannot procure</a:t>
            </a:r>
            <a:r>
              <a:rPr lang="en-US" baseline="0" dirty="0" smtClean="0"/>
              <a:t> and provision hardware fast enough</a:t>
            </a:r>
          </a:p>
          <a:p>
            <a:pPr marL="384431" lvl="1" indent="-171450">
              <a:buFont typeface="Arial" pitchFamily="34" charset="0"/>
              <a:buChar char="•"/>
            </a:pPr>
            <a:r>
              <a:rPr lang="en-US" baseline="0" dirty="0" smtClean="0"/>
              <a:t>E.g. Startup that goes Viral</a:t>
            </a:r>
          </a:p>
          <a:p>
            <a:pPr marL="171450" indent="-171450">
              <a:buFont typeface="Arial" pitchFamily="34" charset="0"/>
              <a:buChar char="•"/>
            </a:pPr>
            <a:r>
              <a:rPr lang="en-US" baseline="0" dirty="0" smtClean="0"/>
              <a:t>Unpredictable Bursting</a:t>
            </a:r>
          </a:p>
          <a:p>
            <a:pPr marL="384431" lvl="1" indent="-171450">
              <a:buFont typeface="Arial" pitchFamily="34" charset="0"/>
              <a:buChar char="•"/>
            </a:pPr>
            <a:r>
              <a:rPr lang="en-US" baseline="0" dirty="0" smtClean="0"/>
              <a:t>Sudden news event massively increases demand on application</a:t>
            </a:r>
          </a:p>
          <a:p>
            <a:pPr marL="384431" lvl="1" indent="-171450">
              <a:buFont typeface="Arial" pitchFamily="34" charset="0"/>
              <a:buChar char="•"/>
            </a:pPr>
            <a:r>
              <a:rPr lang="en-US" baseline="0" dirty="0" smtClean="0"/>
              <a:t>Ability to scale may be difference between staying up (and making lots of money) and failing due to too much demand</a:t>
            </a:r>
          </a:p>
          <a:p>
            <a:pPr marL="384431" lvl="1" indent="-171450">
              <a:buFont typeface="Arial" pitchFamily="34" charset="0"/>
              <a:buChar char="•"/>
            </a:pPr>
            <a:r>
              <a:rPr lang="en-US" baseline="0" dirty="0" smtClean="0"/>
              <a:t>E.g. Pop Start fan site when the pop star dies</a:t>
            </a:r>
          </a:p>
          <a:p>
            <a:pPr marL="171450" indent="-171450">
              <a:buFont typeface="Arial" pitchFamily="34" charset="0"/>
              <a:buChar char="•"/>
            </a:pPr>
            <a:r>
              <a:rPr lang="en-US" baseline="0" dirty="0" smtClean="0"/>
              <a:t>Predictable Bursting</a:t>
            </a:r>
          </a:p>
          <a:p>
            <a:pPr marL="384431" lvl="1" indent="-171450">
              <a:buFont typeface="Arial" pitchFamily="34" charset="0"/>
              <a:buChar char="•"/>
            </a:pPr>
            <a:r>
              <a:rPr lang="en-US" baseline="0" dirty="0" smtClean="0"/>
              <a:t>Well know periods of peak demands</a:t>
            </a:r>
          </a:p>
          <a:p>
            <a:pPr marL="384431" lvl="1" indent="-171450">
              <a:buFont typeface="Arial" pitchFamily="34" charset="0"/>
              <a:buChar char="•"/>
            </a:pPr>
            <a:r>
              <a:rPr lang="en-US" baseline="0" dirty="0" smtClean="0"/>
              <a:t>e.g. Tickets going on sale for a big rock concert</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4071130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Built</a:t>
            </a:r>
            <a:r>
              <a:rPr lang="en-US" baseline="0" smtClean="0"/>
              <a:t> for WF and WCF</a:t>
            </a: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Relaying</a:t>
            </a:r>
            <a:r>
              <a:rPr lang="en-US" baseline="0" dirty="0" smtClean="0"/>
              <a:t> means it serves as a bus for on-premise installations wanting </a:t>
            </a:r>
            <a:r>
              <a:rPr lang="en-US" baseline="0" smtClean="0"/>
              <a:t>to talk to each other</a:t>
            </a:r>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baseline="0" dirty="0" smtClean="0"/>
              <a:t>By default, a new trace listener is hooked up to your worker and web roles.  This captures your standard trace and debug statements and spools the data locally.  At any time, you can request a transfer, which will put the information in table storage where you can query it out and </a:t>
            </a:r>
            <a:r>
              <a:rPr lang="en-US" baseline="0" dirty="0" err="1" smtClean="0"/>
              <a:t>analyse</a:t>
            </a:r>
            <a:r>
              <a:rPr lang="en-US" baseline="0" dirty="0" smtClean="0"/>
              <a:t>.</a:t>
            </a:r>
          </a:p>
          <a:p>
            <a:pPr marL="228600" indent="-228600">
              <a:buNone/>
            </a:pPr>
            <a:endParaRPr lang="en-US" baseline="0" dirty="0" smtClean="0"/>
          </a:p>
          <a:p>
            <a:pPr marL="228600" indent="-228600">
              <a:buNone/>
            </a:pPr>
            <a:r>
              <a:rPr lang="en-US" baseline="0" dirty="0" smtClean="0"/>
              <a:t>You can get hold of any of the following information:  event logs, performance counters, tracing, </a:t>
            </a:r>
            <a:r>
              <a:rPr lang="en-US" baseline="0" dirty="0" err="1" smtClean="0"/>
              <a:t>iis</a:t>
            </a:r>
            <a:r>
              <a:rPr lang="en-US" baseline="0" dirty="0" smtClean="0"/>
              <a:t> logs, failed request logs, crash dumps, or any arbitrary log file your app might be using.</a:t>
            </a:r>
          </a:p>
          <a:p>
            <a:pPr marL="228600" indent="-228600">
              <a:buNone/>
            </a:pPr>
            <a:endParaRPr lang="en-US" baseline="0" dirty="0" smtClean="0"/>
          </a:p>
          <a:p>
            <a:pPr marL="228600" indent="-228600">
              <a:buNone/>
            </a:pPr>
            <a:endParaRPr lang="en-US" baseline="0" dirty="0" smtClean="0"/>
          </a:p>
          <a:p>
            <a:pPr marL="228600" indent="-228600">
              <a:buNone/>
            </a:pPr>
            <a:endParaRPr lang="en-US" baseline="0" dirty="0" smtClean="0"/>
          </a:p>
          <a:p>
            <a:pPr marL="228600" indent="-228600">
              <a:buNone/>
            </a:pPr>
            <a:endParaRPr lang="en-US" baseline="0" dirty="0" smtClean="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baseline="0" dirty="0" smtClean="0"/>
              <a:t>By default, a new trace listener is hooked up to your worker and web roles.  This captures your standard trace and debug statements and spools the data locally.  At any time, you can request a transfer, which will put the information in table storage where you can query it out and </a:t>
            </a:r>
            <a:r>
              <a:rPr lang="en-US" baseline="0" dirty="0" err="1" smtClean="0"/>
              <a:t>analyse</a:t>
            </a:r>
            <a:r>
              <a:rPr lang="en-US" baseline="0" dirty="0" smtClean="0"/>
              <a:t>.</a:t>
            </a:r>
          </a:p>
          <a:p>
            <a:pPr marL="228600" indent="-228600">
              <a:buNone/>
            </a:pPr>
            <a:endParaRPr lang="en-US" baseline="0" dirty="0" smtClean="0"/>
          </a:p>
          <a:p>
            <a:pPr marL="228600" indent="-228600">
              <a:buNone/>
            </a:pPr>
            <a:r>
              <a:rPr lang="en-US" baseline="0" dirty="0" smtClean="0"/>
              <a:t>You can get hold of any of the following information:  event logs, performance counters, tracing, </a:t>
            </a:r>
            <a:r>
              <a:rPr lang="en-US" baseline="0" dirty="0" err="1" smtClean="0"/>
              <a:t>iis</a:t>
            </a:r>
            <a:r>
              <a:rPr lang="en-US" baseline="0" dirty="0" smtClean="0"/>
              <a:t> logs, failed request logs, crash dumps, or any arbitrary log file your app might be using.</a:t>
            </a:r>
          </a:p>
          <a:p>
            <a:pPr marL="228600" indent="-228600">
              <a:buNone/>
            </a:pPr>
            <a:endParaRPr lang="en-US" baseline="0" dirty="0" smtClean="0"/>
          </a:p>
          <a:p>
            <a:pPr marL="228600" indent="-228600">
              <a:buNone/>
            </a:pPr>
            <a:endParaRPr lang="en-US" baseline="0" dirty="0" smtClean="0"/>
          </a:p>
          <a:p>
            <a:pPr marL="228600" indent="-228600">
              <a:buNone/>
            </a:pPr>
            <a:endParaRPr lang="en-US" baseline="0" dirty="0" smtClean="0"/>
          </a:p>
          <a:p>
            <a:pPr marL="228600" indent="-228600">
              <a:buNone/>
            </a:pPr>
            <a:endParaRPr lang="en-US" baseline="0" dirty="0" smtClean="0"/>
          </a:p>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terms </a:t>
            </a:r>
            <a:r>
              <a:rPr lang="en-US" baseline="0" dirty="0" smtClean="0"/>
              <a:t>in the industry for cloud services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With</a:t>
            </a:r>
            <a:r>
              <a:rPr lang="en-US" baseline="0" dirty="0" smtClean="0"/>
              <a:t> this in mind, it’s important to understand how to talk about our Cloud Services offerings.</a:t>
            </a:r>
            <a:endParaRPr lang="en-US" dirty="0" smtClean="0"/>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err="1"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err="1" smtClean="0"/>
              <a:t>PaaS</a:t>
            </a:r>
            <a:r>
              <a:rPr lang="en-US" b="0" dirty="0" smtClean="0"/>
              <a:t> – higher level sets of functionality</a:t>
            </a:r>
            <a:r>
              <a:rPr lang="en-US" b="0" baseline="0" dirty="0" smtClean="0"/>
              <a:t> that are delivered as consumable services for developers who are building applications.  </a:t>
            </a:r>
            <a:r>
              <a:rPr lang="en-US" b="0" baseline="0" dirty="0" err="1" smtClean="0"/>
              <a:t>PaaS</a:t>
            </a:r>
            <a:r>
              <a:rPr lang="en-US" b="0" baseline="0" dirty="0" smtClean="0"/>
              <a:t>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err="1"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err="1" smtClean="0"/>
              <a:t>SaaS</a:t>
            </a:r>
            <a:r>
              <a:rPr lang="en-US" baseline="0" dirty="0" smtClean="0"/>
              <a:t> offerings needn’t be developed upon </a:t>
            </a:r>
            <a:r>
              <a:rPr lang="en-US" baseline="0" dirty="0" err="1" smtClean="0"/>
              <a:t>PaaS</a:t>
            </a:r>
            <a:r>
              <a:rPr lang="en-US" baseline="0" dirty="0" smtClean="0"/>
              <a:t> offerings although solutions built on </a:t>
            </a:r>
            <a:r>
              <a:rPr lang="en-US" baseline="0" dirty="0" err="1" smtClean="0"/>
              <a:t>PaaS</a:t>
            </a:r>
            <a:r>
              <a:rPr lang="en-US" baseline="0" dirty="0" smtClean="0"/>
              <a:t> offerings are often delivered as </a:t>
            </a:r>
            <a:r>
              <a:rPr lang="en-US" baseline="0" dirty="0" err="1" smtClean="0"/>
              <a:t>SaaS</a:t>
            </a:r>
            <a:r>
              <a:rPr lang="en-US" baseline="0" dirty="0" smtClean="0"/>
              <a:t>.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err="1" smtClean="0"/>
              <a:t>PaaS</a:t>
            </a:r>
            <a:r>
              <a:rPr lang="en-US" baseline="0" dirty="0" smtClean="0"/>
              <a:t> offerings also needn’t expose </a:t>
            </a:r>
            <a:r>
              <a:rPr lang="en-US" baseline="0" dirty="0" err="1" smtClean="0"/>
              <a:t>IaaS</a:t>
            </a:r>
            <a:r>
              <a:rPr lang="en-US" baseline="0" dirty="0" smtClean="0"/>
              <a:t> and there’s more to </a:t>
            </a:r>
            <a:r>
              <a:rPr lang="en-US" baseline="0" dirty="0" err="1" smtClean="0"/>
              <a:t>PaaS</a:t>
            </a:r>
            <a:r>
              <a:rPr lang="en-US" baseline="0" dirty="0" smtClean="0"/>
              <a:t> than just running platforms on </a:t>
            </a:r>
            <a:r>
              <a:rPr lang="en-US" baseline="0" dirty="0" err="1" smtClean="0"/>
              <a:t>IaaS</a:t>
            </a:r>
            <a:r>
              <a:rPr lang="en-US" baseline="0" dirty="0" smtClean="0"/>
              <a:t>. </a:t>
            </a:r>
            <a:endParaRPr lang="en-US" dirty="0" smtClean="0"/>
          </a:p>
          <a:p>
            <a:endParaRPr lang="en-US" baseline="0" dirty="0" smtClean="0"/>
          </a:p>
          <a:p>
            <a:endParaRPr lang="en-US" baseline="0" dirty="0" smtClean="0"/>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673105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Felles</a:t>
            </a:r>
            <a:r>
              <a:rPr lang="en-US" dirty="0" smtClean="0"/>
              <a:t> API for </a:t>
            </a:r>
            <a:r>
              <a:rPr lang="en-US" dirty="0" err="1" smtClean="0"/>
              <a:t>henting</a:t>
            </a:r>
            <a:r>
              <a:rPr lang="en-US" dirty="0" smtClean="0"/>
              <a:t> </a:t>
            </a:r>
            <a:r>
              <a:rPr lang="en-US" dirty="0" err="1" smtClean="0"/>
              <a:t>av</a:t>
            </a:r>
            <a:r>
              <a:rPr lang="en-US" dirty="0" smtClean="0"/>
              <a:t> dataset</a:t>
            </a:r>
          </a:p>
          <a:p>
            <a:r>
              <a:rPr lang="en-US" dirty="0" smtClean="0"/>
              <a:t>Dataset </a:t>
            </a:r>
            <a:r>
              <a:rPr lang="en-US" dirty="0" err="1" smtClean="0"/>
              <a:t>kan</a:t>
            </a:r>
            <a:r>
              <a:rPr lang="en-US" dirty="0" smtClean="0"/>
              <a:t> </a:t>
            </a:r>
            <a:r>
              <a:rPr lang="en-US" dirty="0" err="1" smtClean="0"/>
              <a:t>selges</a:t>
            </a:r>
            <a:r>
              <a:rPr lang="en-US" baseline="0" dirty="0" smtClean="0"/>
              <a:t> </a:t>
            </a:r>
            <a:r>
              <a:rPr lang="en-US" baseline="0" dirty="0" err="1" smtClean="0"/>
              <a:t>på</a:t>
            </a:r>
            <a:r>
              <a:rPr lang="en-US" baseline="0" dirty="0" smtClean="0"/>
              <a:t> Marketplace</a:t>
            </a:r>
          </a:p>
          <a:p>
            <a:r>
              <a:rPr lang="en-US" baseline="0" dirty="0" err="1" smtClean="0"/>
              <a:t>Flere</a:t>
            </a:r>
            <a:r>
              <a:rPr lang="en-US" baseline="0" dirty="0" smtClean="0"/>
              <a:t> </a:t>
            </a:r>
            <a:r>
              <a:rPr lang="en-US" baseline="0" dirty="0" err="1" smtClean="0"/>
              <a:t>formater</a:t>
            </a:r>
            <a:r>
              <a:rPr lang="en-US" baseline="0" dirty="0" smtClean="0"/>
              <a:t>; JSON, CSV ++</a:t>
            </a:r>
          </a:p>
          <a:p>
            <a:endParaRPr lang="en-US" baseline="0" dirty="0" smtClean="0"/>
          </a:p>
          <a:p>
            <a:r>
              <a:rPr lang="en-US" baseline="0" dirty="0" smtClean="0"/>
              <a:t>Office integration</a:t>
            </a:r>
          </a:p>
          <a:p>
            <a:r>
              <a:rPr lang="en-US" baseline="0" dirty="0" smtClean="0"/>
              <a:t>Reporting services integration</a:t>
            </a:r>
          </a:p>
          <a:p>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a:t>
            </a:r>
            <a:r>
              <a:rPr lang="en-US" b="0" baseline="0" dirty="0" err="1" smtClean="0"/>
              <a:t>IaaS</a:t>
            </a:r>
            <a:r>
              <a:rPr lang="en-US" b="0" baseline="0" dirty="0" smtClean="0"/>
              <a:t>, </a:t>
            </a:r>
            <a:r>
              <a:rPr lang="en-US" b="0" baseline="0" dirty="0" err="1" smtClean="0"/>
              <a:t>PaaS</a:t>
            </a:r>
            <a:r>
              <a:rPr lang="en-US" b="0" baseline="0" dirty="0" smtClean="0"/>
              <a:t>, and </a:t>
            </a:r>
            <a:r>
              <a:rPr lang="en-US" b="0" baseline="0" dirty="0" err="1" smtClean="0"/>
              <a:t>SaaS</a:t>
            </a:r>
            <a:r>
              <a:rPr lang="en-US" b="0" baseline="0" dirty="0" smtClean="0"/>
              <a:t>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err="1" smtClean="0"/>
              <a:t>IaaS</a:t>
            </a:r>
            <a:endParaRPr lang="en-US" baseline="0" dirty="0" smtClean="0"/>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a:t>
            </a:r>
            <a:r>
              <a:rPr lang="en-US" baseline="0" dirty="0" err="1" smtClean="0"/>
              <a:t>IaaS</a:t>
            </a:r>
            <a:r>
              <a:rPr lang="en-US" baseline="0" dirty="0" smtClean="0"/>
              <a:t>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err="1" smtClean="0"/>
              <a:t>PaaS</a:t>
            </a:r>
            <a:endParaRPr lang="en-US" baseline="0" dirty="0" smtClean="0"/>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Platform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a:t>
            </a:r>
            <a:r>
              <a:rPr lang="en-US" baseline="0" dirty="0" err="1" smtClean="0"/>
              <a:t>IaaS</a:t>
            </a:r>
            <a:r>
              <a:rPr lang="en-US" baseline="0" dirty="0" smtClean="0"/>
              <a:t>.</a:t>
            </a:r>
          </a:p>
          <a:p>
            <a:pPr marL="384431" lvl="1" indent="-171450">
              <a:buFont typeface="Arial" pitchFamily="34" charset="0"/>
              <a:buChar char="•"/>
            </a:pPr>
            <a:r>
              <a:rPr lang="en-US" dirty="0" err="1" smtClean="0"/>
              <a:t>PaaS</a:t>
            </a:r>
            <a:r>
              <a:rPr lang="en-US" dirty="0" smtClean="0"/>
              <a:t>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a:t>
            </a:r>
            <a:r>
              <a:rPr lang="en-US" baseline="0" dirty="0" err="1" smtClean="0"/>
              <a:t>PaaS</a:t>
            </a:r>
            <a:r>
              <a:rPr lang="en-US" baseline="0" dirty="0" smtClean="0"/>
              <a:t>,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err="1" smtClean="0"/>
              <a:t>SaaS</a:t>
            </a:r>
            <a:endParaRPr lang="en-US" baseline="0" dirty="0" smtClean="0"/>
          </a:p>
          <a:p>
            <a:pPr marL="384431" lvl="1" indent="-171450">
              <a:buFont typeface="Arial" pitchFamily="34" charset="0"/>
              <a:buChar char="•"/>
            </a:pPr>
            <a:r>
              <a:rPr lang="en-US" dirty="0" smtClean="0"/>
              <a:t>Finally, with </a:t>
            </a:r>
            <a:r>
              <a:rPr lang="en-US" dirty="0" err="1" smtClean="0"/>
              <a:t>SaaS</a:t>
            </a:r>
            <a:r>
              <a:rPr lang="en-US" dirty="0" smtClean="0"/>
              <a:t>,</a:t>
            </a:r>
            <a:r>
              <a:rPr lang="en-US" baseline="0" dirty="0" smtClean="0"/>
              <a:t> a vendor provides the application and abstracts you from all of the underlying components.   </a:t>
            </a:r>
            <a:endParaRPr lang="en-US" dirty="0" smtClean="0"/>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937649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900" b="1" dirty="0">
                <a:latin typeface="Helvetica" charset="0"/>
                <a:ea typeface="Helvetica" charset="0"/>
                <a:cs typeface="Helvetica" charset="0"/>
                <a:sym typeface="Helvetica" charset="0"/>
              </a:rPr>
              <a:t>Slide objectives: </a:t>
            </a:r>
          </a:p>
          <a:p>
            <a:r>
              <a:rPr lang="en-US" sz="900" dirty="0">
                <a:latin typeface="Helvetica" charset="0"/>
                <a:ea typeface="Helvetica" charset="0"/>
                <a:cs typeface="Helvetica" charset="0"/>
                <a:sym typeface="Helvetica" charset="0"/>
              </a:rPr>
              <a:t>Explain what the cloud is in relationship to on-premises servers and hosted severs.   </a:t>
            </a:r>
          </a:p>
          <a:p>
            <a:endParaRPr lang="en-US" sz="900" dirty="0">
              <a:latin typeface="Helvetica" charset="0"/>
              <a:ea typeface="Helvetica" charset="0"/>
              <a:cs typeface="Helvetica" charset="0"/>
              <a:sym typeface="Helvetica" charset="0"/>
            </a:endParaRPr>
          </a:p>
          <a:p>
            <a:r>
              <a:rPr lang="en-US" sz="900" b="1" dirty="0">
                <a:latin typeface="Helvetica" charset="0"/>
                <a:ea typeface="Helvetica" charset="0"/>
                <a:cs typeface="Helvetica" charset="0"/>
                <a:sym typeface="Helvetica" charset="0"/>
              </a:rPr>
              <a:t>Speaking Points: </a:t>
            </a:r>
            <a:endParaRPr lang="en-US" sz="900" dirty="0">
              <a:latin typeface="Helvetica" charset="0"/>
              <a:ea typeface="Helvetica" charset="0"/>
              <a:cs typeface="Helvetica" charset="0"/>
              <a:sym typeface="Helvetica" charset="0"/>
            </a:endParaRPr>
          </a:p>
          <a:p>
            <a:r>
              <a:rPr lang="en-US" sz="900" dirty="0">
                <a:latin typeface="Helvetica" charset="0"/>
                <a:ea typeface="Helvetica" charset="0"/>
                <a:cs typeface="Helvetica" charset="0"/>
                <a:sym typeface="Helvetica" charset="0"/>
              </a:rPr>
              <a:t>To put the cloud in perspective, let’s first think about the available options for deploying and running your application today.  </a:t>
            </a:r>
          </a:p>
          <a:p>
            <a:r>
              <a:rPr lang="en-US" sz="900" dirty="0">
                <a:latin typeface="Helvetica" charset="0"/>
                <a:ea typeface="Helvetica" charset="0"/>
                <a:cs typeface="Helvetica" charset="0"/>
                <a:sym typeface="Helvetica" charset="0"/>
              </a:rPr>
              <a:t>Today, there are a few established approaches for deploying and running applications.</a:t>
            </a:r>
          </a:p>
          <a:p>
            <a:r>
              <a:rPr lang="en-US" sz="900" dirty="0">
                <a:latin typeface="Helvetica" charset="0"/>
                <a:ea typeface="Helvetica" charset="0"/>
                <a:cs typeface="Helvetica" charset="0"/>
                <a:sym typeface="Helvetica" charset="0"/>
              </a:rPr>
              <a:t>Server</a:t>
            </a:r>
          </a:p>
          <a:p>
            <a:r>
              <a:rPr lang="en-US" sz="900" dirty="0">
                <a:latin typeface="Helvetica" charset="0"/>
                <a:ea typeface="Helvetica" charset="0"/>
                <a:cs typeface="Helvetica" charset="0"/>
                <a:sym typeface="Helvetica" charset="0"/>
              </a:rPr>
              <a:t>On one side you have on-premises servers or a self-hosted model.  </a:t>
            </a:r>
          </a:p>
          <a:p>
            <a:r>
              <a:rPr lang="en-US" sz="900" dirty="0">
                <a:latin typeface="Helvetica" charset="0"/>
                <a:ea typeface="Helvetica" charset="0"/>
                <a:cs typeface="Helvetica" charset="0"/>
                <a:sym typeface="Helvetica" charset="0"/>
              </a:rPr>
              <a:t>With on-premises servers, you bring your own machines, connectivity, software, and in some cases software licenses.</a:t>
            </a:r>
          </a:p>
          <a:p>
            <a:r>
              <a:rPr lang="en-US" sz="900" dirty="0">
                <a:latin typeface="Helvetica" charset="0"/>
                <a:ea typeface="Helvetica" charset="0"/>
                <a:cs typeface="Helvetica" charset="0"/>
                <a:sym typeface="Helvetica" charset="0"/>
              </a:rPr>
              <a:t>You have complete control of the environment, the software stack, the hardware, etc.</a:t>
            </a:r>
          </a:p>
          <a:p>
            <a:r>
              <a:rPr lang="en-US" sz="900" dirty="0">
                <a:latin typeface="Helvetica" charset="0"/>
                <a:ea typeface="Helvetica" charset="0"/>
                <a:cs typeface="Helvetica" charset="0"/>
                <a:sym typeface="Helvetica" charset="0"/>
              </a:rPr>
              <a:t>However, you also have complete responsibility.   Your organization must have the skills and expertise to operate and manage the environment and software.   You must take on the responsibility of patching the environment, replacing hardware, etc.</a:t>
            </a:r>
          </a:p>
          <a:p>
            <a:r>
              <a:rPr lang="en-US" sz="900" dirty="0">
                <a:latin typeface="Helvetica" charset="0"/>
                <a:ea typeface="Helvetica" charset="0"/>
                <a:cs typeface="Helvetica" charset="0"/>
                <a:sym typeface="Helvetica" charset="0"/>
              </a:rPr>
              <a:t>These days, very few people want to be in this business.  </a:t>
            </a:r>
          </a:p>
          <a:p>
            <a:r>
              <a:rPr lang="en-US" sz="900" dirty="0">
                <a:latin typeface="Helvetica" charset="0"/>
                <a:ea typeface="Helvetica" charset="0"/>
                <a:cs typeface="Helvetica" charset="0"/>
                <a:sym typeface="Helvetica" charset="0"/>
              </a:rPr>
              <a:t>However, on-premises servers are not going away anytime soon.  </a:t>
            </a:r>
          </a:p>
          <a:p>
            <a:r>
              <a:rPr lang="en-US" sz="900" dirty="0">
                <a:latin typeface="Helvetica" charset="0"/>
                <a:ea typeface="Helvetica" charset="0"/>
                <a:cs typeface="Helvetica" charset="0"/>
                <a:sym typeface="Helvetica" charset="0"/>
              </a:rPr>
              <a:t>In some cases organizations have to maintain solutions running in an on-premises environment due to regulatory, data, or privacy requirements.</a:t>
            </a:r>
          </a:p>
          <a:p>
            <a:r>
              <a:rPr lang="en-US" sz="900" dirty="0">
                <a:latin typeface="Helvetica" charset="0"/>
                <a:ea typeface="Helvetica" charset="0"/>
                <a:cs typeface="Helvetica" charset="0"/>
                <a:sym typeface="Helvetica" charset="0"/>
              </a:rPr>
              <a:t>Hosted Servers</a:t>
            </a:r>
          </a:p>
          <a:p>
            <a:r>
              <a:rPr lang="en-US" sz="900" dirty="0">
                <a:latin typeface="Helvetica" charset="0"/>
                <a:ea typeface="Helvetica" charset="0"/>
                <a:cs typeface="Helvetica" charset="0"/>
                <a:sym typeface="Helvetica" charset="0"/>
              </a:rPr>
              <a:t>An established alternative to the on-premises model is with a hosted environment.</a:t>
            </a:r>
          </a:p>
          <a:p>
            <a:r>
              <a:rPr lang="en-US" sz="900" dirty="0">
                <a:latin typeface="Helvetica" charset="0"/>
                <a:ea typeface="Helvetica" charset="0"/>
                <a:cs typeface="Helvetica" charset="0"/>
                <a:sym typeface="Helvetica" charset="0"/>
              </a:rPr>
              <a:t>With hosted servers, you are effectively renting capacity – including machines, connectivity, and in some cases software.</a:t>
            </a:r>
          </a:p>
          <a:p>
            <a:r>
              <a:rPr lang="en-US" sz="900" dirty="0">
                <a:latin typeface="Helvetica" charset="0"/>
                <a:ea typeface="Helvetica" charset="0"/>
                <a:cs typeface="Helvetica" charset="0"/>
                <a:sym typeface="Helvetica" charset="0"/>
              </a:rPr>
              <a:t>With this model, you have less control then when you’re managing your own servers.  For instance, you can’t walk up to a machine, and plug in an external drive to load data.   Or easily make hardware or software adjustments to optimize for performance.  </a:t>
            </a:r>
          </a:p>
          <a:p>
            <a:r>
              <a:rPr lang="en-US" sz="900" dirty="0">
                <a:latin typeface="Helvetica" charset="0"/>
                <a:ea typeface="Helvetica" charset="0"/>
                <a:cs typeface="Helvetica" charset="0"/>
                <a:sym typeface="Helvetica" charset="0"/>
              </a:rPr>
              <a:t>However, you also have fewer responsibilities when it comes to operating, updating, patching, and managing the environment.  </a:t>
            </a:r>
          </a:p>
          <a:p>
            <a:r>
              <a:rPr lang="en-US" sz="900" dirty="0">
                <a:latin typeface="Helvetica" charset="0"/>
                <a:ea typeface="Helvetica" charset="0"/>
                <a:cs typeface="Helvetica" charset="0"/>
                <a:sym typeface="Helvetica" charset="0"/>
              </a:rPr>
              <a:t>What is generally much more attractive about a hosted model is the cost model.</a:t>
            </a:r>
          </a:p>
          <a:p>
            <a:r>
              <a:rPr lang="en-US" sz="900" dirty="0">
                <a:latin typeface="Helvetica" charset="0"/>
                <a:ea typeface="Helvetica" charset="0"/>
                <a:cs typeface="Helvetica" charset="0"/>
                <a:sym typeface="Helvetica" charset="0"/>
              </a:rPr>
              <a:t>The upfront capital costs can be much lower then building out your own infrastructure.   </a:t>
            </a:r>
          </a:p>
          <a:p>
            <a:r>
              <a:rPr lang="en-US" sz="900" dirty="0">
                <a:latin typeface="Helvetica" charset="0"/>
                <a:ea typeface="Helvetica" charset="0"/>
                <a:cs typeface="Helvetica" charset="0"/>
                <a:sym typeface="Helvetica" charset="0"/>
              </a:rPr>
              <a:t>However, one of the downsides is that you generally pay for the fixed capacity on a monthly basis – even if your application is idle.  </a:t>
            </a:r>
          </a:p>
          <a:p>
            <a:r>
              <a:rPr lang="en-US" sz="900" dirty="0">
                <a:latin typeface="Helvetica" charset="0"/>
                <a:ea typeface="Helvetica" charset="0"/>
                <a:cs typeface="Helvetica" charset="0"/>
                <a:sym typeface="Helvetica" charset="0"/>
              </a:rPr>
              <a:t>Cloud</a:t>
            </a:r>
          </a:p>
          <a:p>
            <a:r>
              <a:rPr lang="en-US" sz="900" dirty="0">
                <a:latin typeface="Helvetica" charset="0"/>
                <a:ea typeface="Helvetica" charset="0"/>
                <a:cs typeface="Helvetica" charset="0"/>
                <a:sym typeface="Helvetica" charset="0"/>
              </a:rPr>
              <a:t>What we are starting to see in the industry is the emergency of the cloud as a platform for building and running applications.  </a:t>
            </a:r>
          </a:p>
          <a:p>
            <a:r>
              <a:rPr lang="en-US" sz="900" dirty="0">
                <a:latin typeface="Helvetica" charset="0"/>
                <a:ea typeface="Helvetica" charset="0"/>
                <a:cs typeface="Helvetica" charset="0"/>
                <a:sym typeface="Helvetica" charset="0"/>
              </a:rPr>
              <a:t>So what is the cloud and how does it relate to these established options for running your apps?</a:t>
            </a:r>
          </a:p>
          <a:p>
            <a:r>
              <a:rPr lang="en-US" sz="900" dirty="0">
                <a:latin typeface="Helvetica" charset="0"/>
                <a:ea typeface="Helvetica" charset="0"/>
                <a:cs typeface="Helvetica" charset="0"/>
                <a:sym typeface="Helvetica" charset="0"/>
              </a:rPr>
              <a:t>A cloud platform is designed as a shared, multi-tenant infrastructure.</a:t>
            </a:r>
          </a:p>
          <a:p>
            <a:r>
              <a:rPr lang="en-US" sz="900" dirty="0">
                <a:latin typeface="Helvetica" charset="0"/>
                <a:ea typeface="Helvetica" charset="0"/>
                <a:cs typeface="Helvetica" charset="0"/>
                <a:sym typeface="Helvetica" charset="0"/>
              </a:rPr>
              <a:t>Cloud platforms utilize virtualization to:  share hardware resources, provide isolation of applications or tenants, and also to provide a more dynamic infrastructure.</a:t>
            </a:r>
          </a:p>
          <a:p>
            <a:r>
              <a:rPr lang="en-US" sz="900" dirty="0">
                <a:latin typeface="Helvetica" charset="0"/>
                <a:ea typeface="Helvetica" charset="0"/>
                <a:cs typeface="Helvetica" charset="0"/>
                <a:sym typeface="Helvetica" charset="0"/>
              </a:rPr>
              <a:t>Ability to scale out your application over multiple server instances.</a:t>
            </a:r>
          </a:p>
          <a:p>
            <a:r>
              <a:rPr lang="en-US" sz="900" dirty="0">
                <a:latin typeface="Helvetica" charset="0"/>
                <a:ea typeface="Helvetica" charset="0"/>
                <a:cs typeface="Helvetica" charset="0"/>
                <a:sym typeface="Helvetica" charset="0"/>
              </a:rPr>
              <a:t>Because it is a shared infrastructure, there is even less control compared to a hosted environment.  </a:t>
            </a:r>
          </a:p>
          <a:p>
            <a:r>
              <a:rPr lang="en-US" sz="900" dirty="0">
                <a:latin typeface="Helvetica" charset="0"/>
                <a:ea typeface="Helvetica" charset="0"/>
                <a:cs typeface="Helvetica" charset="0"/>
                <a:sym typeface="Helvetica" charset="0"/>
              </a:rPr>
              <a:t>As this is an emerging space, there is a wide range of different types of cloud solutions.  Some of the solutions focus purely on providing virtualized infrastructure.  Servers you can remote into.  </a:t>
            </a:r>
          </a:p>
          <a:p>
            <a:r>
              <a:rPr lang="en-US" sz="900" dirty="0">
                <a:latin typeface="Helvetica" charset="0"/>
                <a:ea typeface="Helvetica" charset="0"/>
                <a:cs typeface="Helvetica" charset="0"/>
                <a:sym typeface="Helvetica" charset="0"/>
              </a:rPr>
              <a:t>However, many cloud platforms are starting to focus on raising the level of abstraction – so you can focus on building and deploying applications rather than </a:t>
            </a:r>
            <a:r>
              <a:rPr lang="en-US" sz="900" dirty="0" err="1">
                <a:latin typeface="Helvetica" charset="0"/>
                <a:ea typeface="Helvetica" charset="0"/>
                <a:cs typeface="Helvetica" charset="0"/>
                <a:sym typeface="Helvetica" charset="0"/>
              </a:rPr>
              <a:t>remoting</a:t>
            </a:r>
            <a:r>
              <a:rPr lang="en-US" sz="900" dirty="0">
                <a:latin typeface="Helvetica" charset="0"/>
                <a:ea typeface="Helvetica" charset="0"/>
                <a:cs typeface="Helvetica" charset="0"/>
                <a:sym typeface="Helvetica" charset="0"/>
              </a:rPr>
              <a:t> into machines and maintaining or patching servers.  </a:t>
            </a:r>
          </a:p>
          <a:p>
            <a:r>
              <a:rPr lang="en-US" sz="900" dirty="0">
                <a:latin typeface="Helvetica" charset="0"/>
                <a:ea typeface="Helvetica" charset="0"/>
                <a:cs typeface="Helvetica" charset="0"/>
                <a:sym typeface="Helvetica" charset="0"/>
              </a:rPr>
              <a:t>Old:</a:t>
            </a:r>
          </a:p>
          <a:p>
            <a:r>
              <a:rPr lang="en-US" sz="900" dirty="0">
                <a:latin typeface="Helvetica" charset="0"/>
                <a:ea typeface="Helvetica" charset="0"/>
                <a:cs typeface="Helvetica" charset="0"/>
                <a:sym typeface="Helvetica" charset="0"/>
              </a:rPr>
              <a:t>Level of abstraction varies greatly today with the solutions in the market</a:t>
            </a:r>
          </a:p>
          <a:p>
            <a:r>
              <a:rPr lang="en-US" sz="900" dirty="0">
                <a:latin typeface="Helvetica" charset="0"/>
                <a:ea typeface="Helvetica" charset="0"/>
                <a:cs typeface="Helvetica" charset="0"/>
                <a:sym typeface="Helvetica" charset="0"/>
              </a:rPr>
              <a:t>Within the cloud, there are things that are delivered as an infrastructure</a:t>
            </a:r>
          </a:p>
          <a:p>
            <a:r>
              <a:rPr lang="en-US" sz="900" dirty="0">
                <a:latin typeface="Helvetica" charset="0"/>
                <a:ea typeface="Helvetica" charset="0"/>
                <a:cs typeface="Helvetica" charset="0"/>
                <a:sym typeface="Helvetica" charset="0"/>
              </a:rPr>
              <a:t>Services – services provided by the infrastructure and services you would consume programmatically</a:t>
            </a:r>
          </a:p>
          <a:p>
            <a:r>
              <a:rPr lang="en-US" sz="900" dirty="0">
                <a:latin typeface="Helvetica" charset="0"/>
                <a:ea typeface="Helvetica" charset="0"/>
                <a:cs typeface="Helvetica" charset="0"/>
                <a:sym typeface="Helvetica" charset="0"/>
              </a:rPr>
              <a:t>Finally, one of the primary reasons why organizations ranging from startups, independent software vendors, and large enterprises are starting to investigate the cloud is the pricing model.   </a:t>
            </a:r>
          </a:p>
          <a:p>
            <a:r>
              <a:rPr lang="en-US" sz="900" dirty="0">
                <a:latin typeface="Helvetica" charset="0"/>
                <a:ea typeface="Helvetica" charset="0"/>
                <a:cs typeface="Helvetica" charset="0"/>
                <a:sym typeface="Helvetica" charset="0"/>
              </a:rPr>
              <a:t>With a cloud platform, you can expect a pay as you go pricing model – where you pay for what you use.  </a:t>
            </a:r>
          </a:p>
          <a:p>
            <a:r>
              <a:rPr lang="en-US" sz="900" dirty="0">
                <a:latin typeface="Helvetica" charset="0"/>
                <a:ea typeface="Helvetica" charset="0"/>
                <a:cs typeface="Helvetica" charset="0"/>
                <a:sym typeface="Helvetica" charset="0"/>
              </a:rPr>
              <a:t>[build arrow] </a:t>
            </a:r>
          </a:p>
          <a:p>
            <a:r>
              <a:rPr lang="en-US" sz="900" dirty="0">
                <a:latin typeface="Helvetica" charset="0"/>
                <a:ea typeface="Helvetica" charset="0"/>
                <a:cs typeface="Helvetica" charset="0"/>
                <a:sym typeface="Helvetica" charset="0"/>
              </a:rPr>
              <a:t>I believe it’s important to understand that the cloud is part of a continuum.  It is one of potential approaches that you can begin to use to deploy and run your applications.   However, it’s important to understand that the cloud is not the silver bullet.   It is not the perfect solution for every application.  </a:t>
            </a:r>
          </a:p>
          <a:p>
            <a:endParaRPr lang="en-US" sz="900" dirty="0">
              <a:latin typeface="Helvetica" charset="0"/>
              <a:ea typeface="Helvetica" charset="0"/>
              <a:cs typeface="Helvetica" charset="0"/>
              <a:sym typeface="Helvetica" charset="0"/>
            </a:endParaRPr>
          </a:p>
          <a:p>
            <a:r>
              <a:rPr lang="en-US" sz="900" b="1" dirty="0">
                <a:latin typeface="Helvetica" charset="0"/>
                <a:ea typeface="Helvetica" charset="0"/>
                <a:cs typeface="Helvetica" charset="0"/>
                <a:sym typeface="Helvetica" charset="0"/>
              </a:rPr>
              <a:t>Notes:</a:t>
            </a:r>
          </a:p>
          <a:p>
            <a:r>
              <a:rPr lang="en-US" sz="900" dirty="0">
                <a:latin typeface="Helvetica" charset="0"/>
                <a:ea typeface="Helvetica" charset="0"/>
                <a:cs typeface="Helvetica" charset="0"/>
                <a:sym typeface="Helvetica" charset="0"/>
              </a:rPr>
              <a:t>We view cloud as scale out, automated service management, high availability and multi-tenant</a:t>
            </a:r>
          </a:p>
          <a:p>
            <a:r>
              <a:rPr lang="en-US" sz="900" dirty="0">
                <a:latin typeface="Helvetica" charset="0"/>
                <a:ea typeface="Helvetica" charset="0"/>
                <a:cs typeface="Helvetica" charset="0"/>
                <a:sym typeface="Helvetica" charset="0"/>
              </a:rPr>
              <a:t>But cloud has other considerations: location, infrastructure, business model, ownership and management</a:t>
            </a:r>
          </a:p>
          <a:p>
            <a:endParaRPr lang="en-US" sz="900" dirty="0">
              <a:latin typeface="Helvetica" charset="0"/>
              <a:ea typeface="Helvetica" charset="0"/>
              <a:cs typeface="Helvetica" charset="0"/>
              <a:sym typeface="Helvetica" charset="0"/>
            </a:endParaRPr>
          </a:p>
          <a:p>
            <a:endParaRPr lang="en-US" sz="22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Key points here are to start to message that</a:t>
            </a:r>
            <a:r>
              <a:rPr lang="en-US" baseline="0" dirty="0" smtClean="0"/>
              <a:t> Windows Azure is designed for the cloud. </a:t>
            </a:r>
          </a:p>
          <a:p>
            <a:endParaRPr lang="en-US" baseline="0" dirty="0" smtClean="0"/>
          </a:p>
          <a:p>
            <a:r>
              <a:rPr lang="en-US" baseline="0" dirty="0" smtClean="0"/>
              <a:t>Scalability and Availability are the key design points here – remind people throughout the talk that its designed to be scalable and available. </a:t>
            </a:r>
          </a:p>
          <a:p>
            <a:endParaRPr lang="en-US" baseline="0" dirty="0" smtClean="0"/>
          </a:p>
          <a:p>
            <a:r>
              <a:rPr lang="en-US" baseline="0" dirty="0" smtClean="0"/>
              <a:t>Last point is important. Windows Azure only runs in Microsoft data centers. It’s not a shrink wrapped version of windows that they can buy and run in data centers themselves. There are no plans to do this.</a:t>
            </a:r>
          </a:p>
          <a:p>
            <a:endParaRPr lang="en-US" baseline="0" dirty="0" smtClean="0"/>
          </a:p>
          <a:p>
            <a:r>
              <a:rPr lang="en-US" dirty="0" smtClean="0"/>
              <a:t>You can draw the comparison</a:t>
            </a:r>
            <a:r>
              <a:rPr lang="en-US" baseline="0" dirty="0" smtClean="0"/>
              <a:t> between the desktop/server OS and the cloud OS. The desktop abstracts away things like printers, display drivers, memory etc. So you only have to worry about building your desktop application. The Cloud OS does this for the cloud, but instead of printers, display drivers etc. it does it across multiple servers, networking </a:t>
            </a:r>
            <a:r>
              <a:rPr lang="en-US" baseline="0" dirty="0" err="1" smtClean="0"/>
              <a:t>compoents</a:t>
            </a:r>
            <a:r>
              <a:rPr lang="en-US" baseline="0" dirty="0" smtClean="0"/>
              <a:t>, provides a “cloud file system” for storage, a programming environment etc.</a:t>
            </a:r>
          </a:p>
          <a:p>
            <a:endParaRPr lang="en-US" baseline="0" dirty="0" smtClean="0"/>
          </a:p>
          <a:p>
            <a:r>
              <a:rPr lang="en-US" baseline="0" dirty="0" smtClean="0"/>
              <a:t>The last 2 points:</a:t>
            </a:r>
          </a:p>
          <a:p>
            <a:r>
              <a:rPr lang="en-US" baseline="0" dirty="0" smtClean="0"/>
              <a:t>1. Interoperability – the storage etc uses REST based protocols.  Additionally, we support things like PHP, </a:t>
            </a:r>
            <a:r>
              <a:rPr lang="en-US" baseline="0" dirty="0" err="1" smtClean="0"/>
              <a:t>MySQL</a:t>
            </a:r>
            <a:r>
              <a:rPr lang="en-US" baseline="0" dirty="0" smtClean="0"/>
              <a:t>, Apache, etc. with the release of inter-role communication.</a:t>
            </a:r>
          </a:p>
          <a:p>
            <a:r>
              <a:rPr lang="en-US" baseline="0" dirty="0" smtClean="0"/>
              <a:t>2. Designed for Utility Computing – Rather than charging a per-seat license etc. you will be charged by consumption.  The pricing is available on the </a:t>
            </a:r>
            <a:r>
              <a:rPr lang="en-US" baseline="0" dirty="0" err="1" smtClean="0"/>
              <a:t>windowsazure.com</a:t>
            </a:r>
            <a:r>
              <a:rPr lang="en-US" baseline="0" dirty="0" smtClean="0"/>
              <a:t> website.</a:t>
            </a:r>
          </a:p>
          <a:p>
            <a:endParaRPr lang="en-US" baseline="0" dirty="0" smtClean="0"/>
          </a:p>
          <a:p>
            <a:endParaRPr lang="en-US" dirty="0" smtClean="0"/>
          </a:p>
          <a:p>
            <a:endParaRPr lang="en-US" dirty="0" smtClean="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37719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6"/>
          <p:cNvSpPr txBox="1">
            <a:spLocks/>
          </p:cNvSpPr>
          <p:nvPr userDrawn="1"/>
        </p:nvSpPr>
        <p:spPr>
          <a:xfrm>
            <a:off x="135502" y="9103362"/>
            <a:ext cx="3033549" cy="519289"/>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1300407" rtl="0" eaLnBrk="1" fontAlgn="auto" latinLnBrk="0" hangingPunct="1">
              <a:lnSpc>
                <a:spcPct val="100000"/>
              </a:lnSpc>
              <a:spcBef>
                <a:spcPts val="0"/>
              </a:spcBef>
              <a:spcAft>
                <a:spcPts val="0"/>
              </a:spcAft>
              <a:buClrTx/>
              <a:buSzTx/>
              <a:buFontTx/>
              <a:buNone/>
              <a:tabLst/>
              <a:defRPr/>
            </a:pPr>
            <a:fld id="{ACC6DABA-E178-49C8-B135-4378B6D3DD69}" type="slidenum">
              <a:rPr kumimoji="0" lang="en-US" sz="20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1300407"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766389161"/>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6643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8624888" cy="66643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95300" y="4991100"/>
            <a:ext cx="2749550" cy="307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3397250" y="4991100"/>
            <a:ext cx="2749550" cy="307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33925" y="1663700"/>
            <a:ext cx="1412875" cy="64008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95300" y="1663700"/>
            <a:ext cx="4086225" cy="64008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6643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8624888" cy="66643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5359400"/>
            <a:ext cx="5346700" cy="1379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5359400"/>
            <a:ext cx="5346700" cy="1379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2921000"/>
            <a:ext cx="2711450" cy="3817938"/>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2921000"/>
            <a:ext cx="7981950" cy="3817938"/>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37719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7772400" y="2527300"/>
            <a:ext cx="200025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9925050" y="2527300"/>
            <a:ext cx="200025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152400"/>
            <a:ext cx="2925762" cy="85598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152400"/>
            <a:ext cx="8624888" cy="8559800"/>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sz="half" idx="1"/>
          </p:nvPr>
        </p:nvSpPr>
        <p:spPr>
          <a:xfrm>
            <a:off x="1079500" y="876300"/>
            <a:ext cx="5346700" cy="800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876300"/>
            <a:ext cx="5346700" cy="800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Tree>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486775"/>
          </a:xfrm>
          <a:prstGeom prst="rect">
            <a:avLst/>
          </a:prstGeom>
        </p:spPr>
        <p:txBody>
          <a:bodyPr vert="eaVert"/>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a:xfrm>
            <a:off x="650875" y="390525"/>
            <a:ext cx="8624888" cy="848677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Tree>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theme" Target="../theme/theme10.xml"/><Relationship Id="rId13" Type="http://schemas.openxmlformats.org/officeDocument/2006/relationships/image" Target="../media/image2.jpeg"/><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2.xml"/><Relationship Id="rId12" Type="http://schemas.openxmlformats.org/officeDocument/2006/relationships/theme" Target="../theme/theme11.xml"/><Relationship Id="rId13" Type="http://schemas.openxmlformats.org/officeDocument/2006/relationships/image" Target="../media/image2.jpeg"/><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3.xml"/><Relationship Id="rId12" Type="http://schemas.openxmlformats.org/officeDocument/2006/relationships/theme" Target="../theme/theme12.xml"/><Relationship Id="rId13" Type="http://schemas.openxmlformats.org/officeDocument/2006/relationships/image" Target="../media/image2.jpeg"/><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9" Type="http://schemas.openxmlformats.org/officeDocument/2006/relationships/slideLayout" Target="../slideLayouts/slideLayout131.xml"/><Relationship Id="rId10"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theme" Target="../theme/theme13.xml"/><Relationship Id="rId13" Type="http://schemas.openxmlformats.org/officeDocument/2006/relationships/image" Target="../media/image2.jpeg"/><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2.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3" Type="http://schemas.openxmlformats.org/officeDocument/2006/relationships/image" Target="../media/image2.jpe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3" Type="http://schemas.openxmlformats.org/officeDocument/2006/relationships/image" Target="../media/image2.jpe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3" Type="http://schemas.openxmlformats.org/officeDocument/2006/relationships/image" Target="../media/image2.jpeg"/><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6.xml"/><Relationship Id="rId13" Type="http://schemas.openxmlformats.org/officeDocument/2006/relationships/image" Target="../media/image2.jpe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7.xml"/><Relationship Id="rId13" Type="http://schemas.openxmlformats.org/officeDocument/2006/relationships/image" Target="../media/image2.jpe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theme" Target="../theme/theme8.xml"/><Relationship Id="rId13" Type="http://schemas.openxmlformats.org/officeDocument/2006/relationships/image" Target="../media/image2.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9.xml"/><Relationship Id="rId13" Type="http://schemas.openxmlformats.org/officeDocument/2006/relationships/image" Target="../media/image2.jpeg"/><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1026" name="Rectangle 2"/>
          <p:cNvSpPr>
            <a:spLocks noGrp="1" noChangeArrowheads="1"/>
          </p:cNvSpPr>
          <p:nvPr>
            <p:ph type="body" idx="1"/>
          </p:nvPr>
        </p:nvSpPr>
        <p:spPr bwMode="auto">
          <a:xfrm>
            <a:off x="1079500" y="2527300"/>
            <a:ext cx="108458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04" r:id="rId12"/>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8524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1pPr>
      <a:lvl2pPr marL="1377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2pPr>
      <a:lvl3pPr marL="1885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3pPr>
      <a:lvl4pPr marL="2411413"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4pPr>
      <a:lvl5pPr marL="29352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5pPr>
      <a:lvl6pPr marL="3392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849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06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764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10242" name="Rectangle 2"/>
          <p:cNvSpPr>
            <a:spLocks noGrp="1" noChangeArrowheads="1"/>
          </p:cNvSpPr>
          <p:nvPr>
            <p:ph type="body" idx="1"/>
          </p:nvPr>
        </p:nvSpPr>
        <p:spPr bwMode="auto">
          <a:xfrm>
            <a:off x="1079500" y="2527300"/>
            <a:ext cx="52324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bwMode="auto">
          <a:xfrm>
            <a:off x="1079500" y="7480300"/>
            <a:ext cx="10845800" cy="1460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3600">
          <a:solidFill>
            <a:schemeClr val="tx1"/>
          </a:solidFill>
          <a:latin typeface="+mn-lt"/>
          <a:ea typeface="+mn-ea"/>
          <a:cs typeface="+mn-cs"/>
          <a:sym typeface="American Typewriter" charset="0"/>
        </a:defRPr>
      </a:lvl1pPr>
      <a:lvl2pPr algn="ctr" rtl="0" fontAlgn="base">
        <a:spcBef>
          <a:spcPct val="0"/>
        </a:spcBef>
        <a:spcAft>
          <a:spcPct val="0"/>
        </a:spcAft>
        <a:defRPr sz="3600">
          <a:solidFill>
            <a:schemeClr val="tx1"/>
          </a:solidFill>
          <a:latin typeface="+mn-lt"/>
          <a:ea typeface="+mn-ea"/>
          <a:cs typeface="+mn-cs"/>
          <a:sym typeface="American Typewriter" charset="0"/>
        </a:defRPr>
      </a:lvl2pPr>
      <a:lvl3pPr algn="ctr" rtl="0" fontAlgn="base">
        <a:spcBef>
          <a:spcPct val="0"/>
        </a:spcBef>
        <a:spcAft>
          <a:spcPct val="0"/>
        </a:spcAft>
        <a:defRPr sz="3600">
          <a:solidFill>
            <a:schemeClr val="tx1"/>
          </a:solidFill>
          <a:latin typeface="+mn-lt"/>
          <a:ea typeface="+mn-ea"/>
          <a:cs typeface="+mn-cs"/>
          <a:sym typeface="American Typewriter" charset="0"/>
        </a:defRPr>
      </a:lvl3pPr>
      <a:lvl4pPr algn="ctr" rtl="0" fontAlgn="base">
        <a:spcBef>
          <a:spcPct val="0"/>
        </a:spcBef>
        <a:spcAft>
          <a:spcPct val="0"/>
        </a:spcAft>
        <a:defRPr sz="3600">
          <a:solidFill>
            <a:schemeClr val="tx1"/>
          </a:solidFill>
          <a:latin typeface="+mn-lt"/>
          <a:ea typeface="+mn-ea"/>
          <a:cs typeface="+mn-cs"/>
          <a:sym typeface="American Typewriter" charset="0"/>
        </a:defRPr>
      </a:lvl4pPr>
      <a:lvl5pPr algn="ctr" rtl="0" fontAlgn="base">
        <a:spcBef>
          <a:spcPct val="0"/>
        </a:spcBef>
        <a:spcAft>
          <a:spcPct val="0"/>
        </a:spcAft>
        <a:defRPr sz="3600">
          <a:solidFill>
            <a:schemeClr val="tx1"/>
          </a:solidFill>
          <a:latin typeface="+mn-lt"/>
          <a:ea typeface="+mn-ea"/>
          <a:cs typeface="+mn-cs"/>
          <a:sym typeface="American Typewriter" charset="0"/>
        </a:defRPr>
      </a:lvl5pPr>
      <a:lvl6pPr marL="457200" algn="ctr" rtl="0" fontAlgn="base">
        <a:spcBef>
          <a:spcPct val="0"/>
        </a:spcBef>
        <a:spcAft>
          <a:spcPct val="0"/>
        </a:spcAft>
        <a:defRPr sz="3600">
          <a:solidFill>
            <a:schemeClr val="tx1"/>
          </a:solidFill>
          <a:latin typeface="+mn-lt"/>
          <a:ea typeface="+mn-ea"/>
          <a:cs typeface="+mn-cs"/>
          <a:sym typeface="American Typewriter" charset="0"/>
        </a:defRPr>
      </a:lvl6pPr>
      <a:lvl7pPr marL="914400" algn="ctr" rtl="0" fontAlgn="base">
        <a:spcBef>
          <a:spcPct val="0"/>
        </a:spcBef>
        <a:spcAft>
          <a:spcPct val="0"/>
        </a:spcAft>
        <a:defRPr sz="3600">
          <a:solidFill>
            <a:schemeClr val="tx1"/>
          </a:solidFill>
          <a:latin typeface="+mn-lt"/>
          <a:ea typeface="+mn-ea"/>
          <a:cs typeface="+mn-cs"/>
          <a:sym typeface="American Typewriter" charset="0"/>
        </a:defRPr>
      </a:lvl7pPr>
      <a:lvl8pPr marL="1371600" algn="ctr" rtl="0" fontAlgn="base">
        <a:spcBef>
          <a:spcPct val="0"/>
        </a:spcBef>
        <a:spcAft>
          <a:spcPct val="0"/>
        </a:spcAft>
        <a:defRPr sz="3600">
          <a:solidFill>
            <a:schemeClr val="tx1"/>
          </a:solidFill>
          <a:latin typeface="+mn-lt"/>
          <a:ea typeface="+mn-ea"/>
          <a:cs typeface="+mn-cs"/>
          <a:sym typeface="American Typewriter" charset="0"/>
        </a:defRPr>
      </a:lvl8pPr>
      <a:lvl9pPr marL="1828800" algn="ctr" rtl="0" fontAlgn="base">
        <a:spcBef>
          <a:spcPct val="0"/>
        </a:spcBef>
        <a:spcAft>
          <a:spcPct val="0"/>
        </a:spcAft>
        <a:defRPr sz="36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495300" y="1663700"/>
            <a:ext cx="5651500" cy="33020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dirty="0">
                <a:sym typeface="American Typewriter" charset="0"/>
              </a:rPr>
              <a:t>Click to edit Master title style</a:t>
            </a:r>
          </a:p>
        </p:txBody>
      </p:sp>
      <p:sp>
        <p:nvSpPr>
          <p:cNvPr id="12290" name="Rectangle 2"/>
          <p:cNvSpPr>
            <a:spLocks noGrp="1" noChangeArrowheads="1"/>
          </p:cNvSpPr>
          <p:nvPr>
            <p:ph type="body" idx="1"/>
          </p:nvPr>
        </p:nvSpPr>
        <p:spPr bwMode="auto">
          <a:xfrm>
            <a:off x="495300" y="4991100"/>
            <a:ext cx="5651500" cy="30734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5000">
          <a:solidFill>
            <a:srgbClr val="7E8484"/>
          </a:solidFill>
          <a:latin typeface="Calibri" pitchFamily="34" charset="0"/>
          <a:ea typeface="+mn-ea"/>
          <a:cs typeface="+mn-cs"/>
          <a:sym typeface="American Typewriter" charset="0"/>
        </a:defRPr>
      </a:lvl1pPr>
      <a:lvl2pPr algn="ctr" rtl="0" fontAlgn="base">
        <a:spcBef>
          <a:spcPct val="0"/>
        </a:spcBef>
        <a:spcAft>
          <a:spcPct val="0"/>
        </a:spcAft>
        <a:defRPr sz="5000">
          <a:solidFill>
            <a:srgbClr val="7E8484"/>
          </a:solidFill>
          <a:latin typeface="Calibri" pitchFamily="34" charset="0"/>
          <a:ea typeface="+mn-ea"/>
          <a:cs typeface="+mn-cs"/>
          <a:sym typeface="American Typewriter" charset="0"/>
        </a:defRPr>
      </a:lvl2pPr>
      <a:lvl3pPr algn="ctr" rtl="0" fontAlgn="base">
        <a:spcBef>
          <a:spcPct val="0"/>
        </a:spcBef>
        <a:spcAft>
          <a:spcPct val="0"/>
        </a:spcAft>
        <a:defRPr sz="5000">
          <a:solidFill>
            <a:srgbClr val="7E8484"/>
          </a:solidFill>
          <a:latin typeface="Calibri" pitchFamily="34" charset="0"/>
          <a:ea typeface="+mn-ea"/>
          <a:cs typeface="+mn-cs"/>
          <a:sym typeface="American Typewriter" charset="0"/>
        </a:defRPr>
      </a:lvl3pPr>
      <a:lvl4pPr algn="ctr" rtl="0" fontAlgn="base">
        <a:spcBef>
          <a:spcPct val="0"/>
        </a:spcBef>
        <a:spcAft>
          <a:spcPct val="0"/>
        </a:spcAft>
        <a:defRPr sz="5000">
          <a:solidFill>
            <a:srgbClr val="7E8484"/>
          </a:solidFill>
          <a:latin typeface="Calibri" pitchFamily="34" charset="0"/>
          <a:ea typeface="+mn-ea"/>
          <a:cs typeface="+mn-cs"/>
          <a:sym typeface="American Typewriter" charset="0"/>
        </a:defRPr>
      </a:lvl4pPr>
      <a:lvl5pPr algn="ctr" rtl="0" fontAlgn="base">
        <a:spcBef>
          <a:spcPct val="0"/>
        </a:spcBef>
        <a:spcAft>
          <a:spcPct val="0"/>
        </a:spcAft>
        <a:defRPr sz="5000">
          <a:solidFill>
            <a:srgbClr val="7E8484"/>
          </a:solidFill>
          <a:latin typeface="Calibri" pitchFamily="34" charset="0"/>
          <a:ea typeface="+mn-ea"/>
          <a:cs typeface="+mn-cs"/>
          <a:sym typeface="American Typewriter" charset="0"/>
        </a:defRPr>
      </a:lvl5pPr>
      <a:lvl6pPr marL="457200" algn="ctr" rtl="0" fontAlgn="base">
        <a:spcBef>
          <a:spcPct val="0"/>
        </a:spcBef>
        <a:spcAft>
          <a:spcPct val="0"/>
        </a:spcAft>
        <a:defRPr sz="5000">
          <a:solidFill>
            <a:srgbClr val="7E8484"/>
          </a:solidFill>
          <a:latin typeface="+mn-lt"/>
          <a:ea typeface="+mn-ea"/>
          <a:cs typeface="+mn-cs"/>
          <a:sym typeface="American Typewriter" charset="0"/>
        </a:defRPr>
      </a:lvl6pPr>
      <a:lvl7pPr marL="914400" algn="ctr" rtl="0" fontAlgn="base">
        <a:spcBef>
          <a:spcPct val="0"/>
        </a:spcBef>
        <a:spcAft>
          <a:spcPct val="0"/>
        </a:spcAft>
        <a:defRPr sz="5000">
          <a:solidFill>
            <a:srgbClr val="7E8484"/>
          </a:solidFill>
          <a:latin typeface="+mn-lt"/>
          <a:ea typeface="+mn-ea"/>
          <a:cs typeface="+mn-cs"/>
          <a:sym typeface="American Typewriter" charset="0"/>
        </a:defRPr>
      </a:lvl7pPr>
      <a:lvl8pPr marL="1371600" algn="ctr" rtl="0" fontAlgn="base">
        <a:spcBef>
          <a:spcPct val="0"/>
        </a:spcBef>
        <a:spcAft>
          <a:spcPct val="0"/>
        </a:spcAft>
        <a:defRPr sz="5000">
          <a:solidFill>
            <a:srgbClr val="7E8484"/>
          </a:solidFill>
          <a:latin typeface="+mn-lt"/>
          <a:ea typeface="+mn-ea"/>
          <a:cs typeface="+mn-cs"/>
          <a:sym typeface="American Typewriter" charset="0"/>
        </a:defRPr>
      </a:lvl8pPr>
      <a:lvl9pPr marL="1828800" algn="ctr" rtl="0" fontAlgn="base">
        <a:spcBef>
          <a:spcPct val="0"/>
        </a:spcBef>
        <a:spcAft>
          <a:spcPct val="0"/>
        </a:spcAft>
        <a:defRPr sz="5000">
          <a:solidFill>
            <a:srgbClr val="7E8484"/>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1079500" y="7480300"/>
            <a:ext cx="10845800" cy="1460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3600">
          <a:solidFill>
            <a:schemeClr val="tx1"/>
          </a:solidFill>
          <a:latin typeface="+mn-lt"/>
          <a:ea typeface="+mn-ea"/>
          <a:cs typeface="+mn-cs"/>
          <a:sym typeface="American Typewriter" charset="0"/>
        </a:defRPr>
      </a:lvl1pPr>
      <a:lvl2pPr algn="ctr" rtl="0" fontAlgn="base">
        <a:spcBef>
          <a:spcPct val="0"/>
        </a:spcBef>
        <a:spcAft>
          <a:spcPct val="0"/>
        </a:spcAft>
        <a:defRPr sz="3600">
          <a:solidFill>
            <a:schemeClr val="tx1"/>
          </a:solidFill>
          <a:latin typeface="+mn-lt"/>
          <a:ea typeface="+mn-ea"/>
          <a:cs typeface="+mn-cs"/>
          <a:sym typeface="American Typewriter" charset="0"/>
        </a:defRPr>
      </a:lvl2pPr>
      <a:lvl3pPr algn="ctr" rtl="0" fontAlgn="base">
        <a:spcBef>
          <a:spcPct val="0"/>
        </a:spcBef>
        <a:spcAft>
          <a:spcPct val="0"/>
        </a:spcAft>
        <a:defRPr sz="3600">
          <a:solidFill>
            <a:schemeClr val="tx1"/>
          </a:solidFill>
          <a:latin typeface="+mn-lt"/>
          <a:ea typeface="+mn-ea"/>
          <a:cs typeface="+mn-cs"/>
          <a:sym typeface="American Typewriter" charset="0"/>
        </a:defRPr>
      </a:lvl3pPr>
      <a:lvl4pPr algn="ctr" rtl="0" fontAlgn="base">
        <a:spcBef>
          <a:spcPct val="0"/>
        </a:spcBef>
        <a:spcAft>
          <a:spcPct val="0"/>
        </a:spcAft>
        <a:defRPr sz="3600">
          <a:solidFill>
            <a:schemeClr val="tx1"/>
          </a:solidFill>
          <a:latin typeface="+mn-lt"/>
          <a:ea typeface="+mn-ea"/>
          <a:cs typeface="+mn-cs"/>
          <a:sym typeface="American Typewriter" charset="0"/>
        </a:defRPr>
      </a:lvl4pPr>
      <a:lvl5pPr algn="ctr" rtl="0" fontAlgn="base">
        <a:spcBef>
          <a:spcPct val="0"/>
        </a:spcBef>
        <a:spcAft>
          <a:spcPct val="0"/>
        </a:spcAft>
        <a:defRPr sz="3600">
          <a:solidFill>
            <a:schemeClr val="tx1"/>
          </a:solidFill>
          <a:latin typeface="+mn-lt"/>
          <a:ea typeface="+mn-ea"/>
          <a:cs typeface="+mn-cs"/>
          <a:sym typeface="American Typewriter" charset="0"/>
        </a:defRPr>
      </a:lvl5pPr>
      <a:lvl6pPr marL="457200" algn="ctr" rtl="0" fontAlgn="base">
        <a:spcBef>
          <a:spcPct val="0"/>
        </a:spcBef>
        <a:spcAft>
          <a:spcPct val="0"/>
        </a:spcAft>
        <a:defRPr sz="3600">
          <a:solidFill>
            <a:schemeClr val="tx1"/>
          </a:solidFill>
          <a:latin typeface="+mn-lt"/>
          <a:ea typeface="+mn-ea"/>
          <a:cs typeface="+mn-cs"/>
          <a:sym typeface="American Typewriter" charset="0"/>
        </a:defRPr>
      </a:lvl6pPr>
      <a:lvl7pPr marL="914400" algn="ctr" rtl="0" fontAlgn="base">
        <a:spcBef>
          <a:spcPct val="0"/>
        </a:spcBef>
        <a:spcAft>
          <a:spcPct val="0"/>
        </a:spcAft>
        <a:defRPr sz="3600">
          <a:solidFill>
            <a:schemeClr val="tx1"/>
          </a:solidFill>
          <a:latin typeface="+mn-lt"/>
          <a:ea typeface="+mn-ea"/>
          <a:cs typeface="+mn-cs"/>
          <a:sym typeface="American Typewriter" charset="0"/>
        </a:defRPr>
      </a:lvl7pPr>
      <a:lvl8pPr marL="1371600" algn="ctr" rtl="0" fontAlgn="base">
        <a:spcBef>
          <a:spcPct val="0"/>
        </a:spcBef>
        <a:spcAft>
          <a:spcPct val="0"/>
        </a:spcAft>
        <a:defRPr sz="3600">
          <a:solidFill>
            <a:schemeClr val="tx1"/>
          </a:solidFill>
          <a:latin typeface="+mn-lt"/>
          <a:ea typeface="+mn-ea"/>
          <a:cs typeface="+mn-cs"/>
          <a:sym typeface="American Typewriter" charset="0"/>
        </a:defRPr>
      </a:lvl8pPr>
      <a:lvl9pPr marL="1828800" algn="ctr" rtl="0" fontAlgn="base">
        <a:spcBef>
          <a:spcPct val="0"/>
        </a:spcBef>
        <a:spcAft>
          <a:spcPct val="0"/>
        </a:spcAft>
        <a:defRPr sz="36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079500" y="2921000"/>
            <a:ext cx="10845800" cy="24130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dirty="0">
                <a:sym typeface="American Typewriter" charset="0"/>
              </a:rPr>
              <a:t>Click to edit Master title style</a:t>
            </a:r>
          </a:p>
        </p:txBody>
      </p:sp>
      <p:sp>
        <p:nvSpPr>
          <p:cNvPr id="2050" name="Rectangle 2"/>
          <p:cNvSpPr>
            <a:spLocks noGrp="1" noChangeArrowheads="1"/>
          </p:cNvSpPr>
          <p:nvPr>
            <p:ph type="body" idx="1"/>
          </p:nvPr>
        </p:nvSpPr>
        <p:spPr bwMode="auto">
          <a:xfrm>
            <a:off x="1079500" y="5359400"/>
            <a:ext cx="10845800" cy="1379538"/>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4200">
          <a:solidFill>
            <a:srgbClr val="7E8484"/>
          </a:solidFill>
          <a:latin typeface="Calibri" pitchFamily="34" charset="0"/>
          <a:ea typeface="+mn-ea"/>
          <a:cs typeface="+mn-cs"/>
          <a:sym typeface="American Typewriter" charset="0"/>
        </a:defRPr>
      </a:lvl1pPr>
      <a:lvl2pPr algn="ctr" rtl="0" fontAlgn="base">
        <a:spcBef>
          <a:spcPct val="0"/>
        </a:spcBef>
        <a:spcAft>
          <a:spcPct val="0"/>
        </a:spcAft>
        <a:defRPr sz="4200">
          <a:solidFill>
            <a:srgbClr val="7E8484"/>
          </a:solidFill>
          <a:latin typeface="Calibri" pitchFamily="34" charset="0"/>
          <a:ea typeface="+mn-ea"/>
          <a:cs typeface="+mn-cs"/>
          <a:sym typeface="American Typewriter" charset="0"/>
        </a:defRPr>
      </a:lvl2pPr>
      <a:lvl3pPr algn="ctr" rtl="0" fontAlgn="base">
        <a:spcBef>
          <a:spcPct val="0"/>
        </a:spcBef>
        <a:spcAft>
          <a:spcPct val="0"/>
        </a:spcAft>
        <a:defRPr sz="4200">
          <a:solidFill>
            <a:srgbClr val="7E8484"/>
          </a:solidFill>
          <a:latin typeface="Calibri" pitchFamily="34" charset="0"/>
          <a:ea typeface="+mn-ea"/>
          <a:cs typeface="+mn-cs"/>
          <a:sym typeface="American Typewriter" charset="0"/>
        </a:defRPr>
      </a:lvl3pPr>
      <a:lvl4pPr algn="ctr" rtl="0" fontAlgn="base">
        <a:spcBef>
          <a:spcPct val="0"/>
        </a:spcBef>
        <a:spcAft>
          <a:spcPct val="0"/>
        </a:spcAft>
        <a:defRPr sz="4200">
          <a:solidFill>
            <a:srgbClr val="7E8484"/>
          </a:solidFill>
          <a:latin typeface="Calibri" pitchFamily="34" charset="0"/>
          <a:ea typeface="+mn-ea"/>
          <a:cs typeface="+mn-cs"/>
          <a:sym typeface="American Typewriter" charset="0"/>
        </a:defRPr>
      </a:lvl4pPr>
      <a:lvl5pPr algn="ctr" rtl="0" fontAlgn="base">
        <a:spcBef>
          <a:spcPct val="0"/>
        </a:spcBef>
        <a:spcAft>
          <a:spcPct val="0"/>
        </a:spcAft>
        <a:defRPr sz="4200">
          <a:solidFill>
            <a:srgbClr val="7E8484"/>
          </a:solidFill>
          <a:latin typeface="Calibri" pitchFamily="34" charset="0"/>
          <a:ea typeface="+mn-ea"/>
          <a:cs typeface="+mn-cs"/>
          <a:sym typeface="American Typewriter" charset="0"/>
        </a:defRPr>
      </a:lvl5pPr>
      <a:lvl6pPr marL="457200" algn="ctr" rtl="0" fontAlgn="base">
        <a:spcBef>
          <a:spcPct val="0"/>
        </a:spcBef>
        <a:spcAft>
          <a:spcPct val="0"/>
        </a:spcAft>
        <a:defRPr sz="4200">
          <a:solidFill>
            <a:srgbClr val="7E8484"/>
          </a:solidFill>
          <a:latin typeface="+mn-lt"/>
          <a:ea typeface="+mn-ea"/>
          <a:cs typeface="+mn-cs"/>
          <a:sym typeface="American Typewriter" charset="0"/>
        </a:defRPr>
      </a:lvl6pPr>
      <a:lvl7pPr marL="914400" algn="ctr" rtl="0" fontAlgn="base">
        <a:spcBef>
          <a:spcPct val="0"/>
        </a:spcBef>
        <a:spcAft>
          <a:spcPct val="0"/>
        </a:spcAft>
        <a:defRPr sz="4200">
          <a:solidFill>
            <a:srgbClr val="7E8484"/>
          </a:solidFill>
          <a:latin typeface="+mn-lt"/>
          <a:ea typeface="+mn-ea"/>
          <a:cs typeface="+mn-cs"/>
          <a:sym typeface="American Typewriter" charset="0"/>
        </a:defRPr>
      </a:lvl7pPr>
      <a:lvl8pPr marL="1371600" algn="ctr" rtl="0" fontAlgn="base">
        <a:spcBef>
          <a:spcPct val="0"/>
        </a:spcBef>
        <a:spcAft>
          <a:spcPct val="0"/>
        </a:spcAft>
        <a:defRPr sz="4200">
          <a:solidFill>
            <a:srgbClr val="7E8484"/>
          </a:solidFill>
          <a:latin typeface="+mn-lt"/>
          <a:ea typeface="+mn-ea"/>
          <a:cs typeface="+mn-cs"/>
          <a:sym typeface="American Typewriter" charset="0"/>
        </a:defRPr>
      </a:lvl8pPr>
      <a:lvl9pPr marL="1828800" algn="ctr" rtl="0" fontAlgn="base">
        <a:spcBef>
          <a:spcPct val="0"/>
        </a:spcBef>
        <a:spcAft>
          <a:spcPct val="0"/>
        </a:spcAft>
        <a:defRPr sz="4200">
          <a:solidFill>
            <a:srgbClr val="7E8484"/>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3074" name="Rectangle 2"/>
          <p:cNvSpPr>
            <a:spLocks noGrp="1" noChangeArrowheads="1"/>
          </p:cNvSpPr>
          <p:nvPr>
            <p:ph type="body" idx="1"/>
          </p:nvPr>
        </p:nvSpPr>
        <p:spPr bwMode="auto">
          <a:xfrm>
            <a:off x="1079500" y="2527300"/>
            <a:ext cx="10845800" cy="61087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4098" name="Rectangle 2"/>
          <p:cNvSpPr>
            <a:spLocks noGrp="1" noChangeArrowheads="1"/>
          </p:cNvSpPr>
          <p:nvPr>
            <p:ph type="body" idx="1"/>
          </p:nvPr>
        </p:nvSpPr>
        <p:spPr bwMode="auto">
          <a:xfrm>
            <a:off x="1079500" y="2527300"/>
            <a:ext cx="52324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5122" name="Rectangle 2"/>
          <p:cNvSpPr>
            <a:spLocks noGrp="1" noChangeArrowheads="1"/>
          </p:cNvSpPr>
          <p:nvPr>
            <p:ph type="body" idx="1"/>
          </p:nvPr>
        </p:nvSpPr>
        <p:spPr bwMode="auto">
          <a:xfrm>
            <a:off x="7772400" y="2527300"/>
            <a:ext cx="41529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90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1pPr>
      <a:lvl2pPr marL="1428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2pPr>
      <a:lvl3pPr marL="1936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3pPr>
      <a:lvl4pPr marL="2462213"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4pPr>
      <a:lvl5pPr marL="2986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5pPr>
      <a:lvl6pPr marL="344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900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57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814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body" idx="1"/>
          </p:nvPr>
        </p:nvSpPr>
        <p:spPr bwMode="auto">
          <a:xfrm>
            <a:off x="1079500" y="876300"/>
            <a:ext cx="10845800" cy="8001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txStyles>
    <p:titleStyle>
      <a:lvl1pPr algn="ctr" rtl="0" fontAlgn="base">
        <a:spcBef>
          <a:spcPct val="0"/>
        </a:spcBef>
        <a:spcAft>
          <a:spcPct val="0"/>
        </a:spcAft>
        <a:defRPr sz="7000">
          <a:solidFill>
            <a:schemeClr val="tx1"/>
          </a:solidFill>
          <a:latin typeface="+mj-lt"/>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8524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1pPr>
      <a:lvl2pPr marL="1377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2pPr>
      <a:lvl3pPr marL="1885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3pPr>
      <a:lvl4pPr marL="2411413"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4pPr>
      <a:lvl5pPr marL="29352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5pPr>
      <a:lvl6pPr marL="3392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849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06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764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txStyles>
    <p:titleStyle>
      <a:lvl1pPr algn="ctr" rtl="0" fontAlgn="base">
        <a:spcBef>
          <a:spcPct val="0"/>
        </a:spcBef>
        <a:spcAft>
          <a:spcPct val="0"/>
        </a:spcAft>
        <a:defRPr sz="7000">
          <a:solidFill>
            <a:schemeClr val="tx1"/>
          </a:solidFill>
          <a:latin typeface="+mj-lt"/>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90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1pPr>
      <a:lvl2pPr marL="1428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2pPr>
      <a:lvl3pPr marL="1936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3pPr>
      <a:lvl4pPr marL="2462213"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4pPr>
      <a:lvl5pPr marL="2986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5pPr>
      <a:lvl6pPr marL="344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900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57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814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079500" y="2971800"/>
            <a:ext cx="10845800" cy="3810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323850" indent="-323850" algn="ctr" rtl="0" fontAlgn="base">
        <a:spcBef>
          <a:spcPct val="0"/>
        </a:spcBef>
        <a:spcAft>
          <a:spcPct val="0"/>
        </a:spcAft>
        <a:defRPr sz="3200">
          <a:solidFill>
            <a:schemeClr val="tx1"/>
          </a:solidFill>
          <a:latin typeface="+mn-lt"/>
          <a:ea typeface="+mn-ea"/>
          <a:cs typeface="+mn-cs"/>
          <a:sym typeface="American Typewriter" charset="0"/>
        </a:defRPr>
      </a:lvl1pPr>
      <a:lvl2pPr marL="323850" indent="-323850" algn="ctr" rtl="0" fontAlgn="base">
        <a:spcBef>
          <a:spcPct val="0"/>
        </a:spcBef>
        <a:spcAft>
          <a:spcPct val="0"/>
        </a:spcAft>
        <a:defRPr sz="3200">
          <a:solidFill>
            <a:schemeClr val="tx1"/>
          </a:solidFill>
          <a:latin typeface="+mn-lt"/>
          <a:ea typeface="+mn-ea"/>
          <a:cs typeface="+mn-cs"/>
          <a:sym typeface="American Typewriter" charset="0"/>
        </a:defRPr>
      </a:lvl2pPr>
      <a:lvl3pPr marL="323850" indent="-323850" algn="ctr" rtl="0" fontAlgn="base">
        <a:spcBef>
          <a:spcPct val="0"/>
        </a:spcBef>
        <a:spcAft>
          <a:spcPct val="0"/>
        </a:spcAft>
        <a:defRPr sz="3200">
          <a:solidFill>
            <a:schemeClr val="tx1"/>
          </a:solidFill>
          <a:latin typeface="+mn-lt"/>
          <a:ea typeface="+mn-ea"/>
          <a:cs typeface="+mn-cs"/>
          <a:sym typeface="American Typewriter" charset="0"/>
        </a:defRPr>
      </a:lvl3pPr>
      <a:lvl4pPr marL="323850" indent="-323850" algn="ctr" rtl="0" fontAlgn="base">
        <a:spcBef>
          <a:spcPct val="0"/>
        </a:spcBef>
        <a:spcAft>
          <a:spcPct val="0"/>
        </a:spcAft>
        <a:defRPr sz="3200">
          <a:solidFill>
            <a:schemeClr val="tx1"/>
          </a:solidFill>
          <a:latin typeface="+mn-lt"/>
          <a:ea typeface="+mn-ea"/>
          <a:cs typeface="+mn-cs"/>
          <a:sym typeface="American Typewriter" charset="0"/>
        </a:defRPr>
      </a:lvl4pPr>
      <a:lvl5pPr marL="323850" indent="-323850" algn="ctr" rtl="0" fontAlgn="base">
        <a:spcBef>
          <a:spcPct val="0"/>
        </a:spcBef>
        <a:spcAft>
          <a:spcPct val="0"/>
        </a:spcAft>
        <a:defRPr sz="3200">
          <a:solidFill>
            <a:schemeClr val="tx1"/>
          </a:solidFill>
          <a:latin typeface="+mn-lt"/>
          <a:ea typeface="+mn-ea"/>
          <a:cs typeface="+mn-cs"/>
          <a:sym typeface="American Typewriter" charset="0"/>
        </a:defRPr>
      </a:lvl5pPr>
      <a:lvl6pPr marL="781050" indent="-323850" algn="ctr" rtl="0" fontAlgn="base">
        <a:spcBef>
          <a:spcPct val="0"/>
        </a:spcBef>
        <a:spcAft>
          <a:spcPct val="0"/>
        </a:spcAft>
        <a:defRPr sz="3200">
          <a:solidFill>
            <a:schemeClr val="tx1"/>
          </a:solidFill>
          <a:latin typeface="+mn-lt"/>
          <a:ea typeface="+mn-ea"/>
          <a:cs typeface="+mn-cs"/>
          <a:sym typeface="American Typewriter" charset="0"/>
        </a:defRPr>
      </a:lvl6pPr>
      <a:lvl7pPr marL="1238250" indent="-323850" algn="ctr" rtl="0" fontAlgn="base">
        <a:spcBef>
          <a:spcPct val="0"/>
        </a:spcBef>
        <a:spcAft>
          <a:spcPct val="0"/>
        </a:spcAft>
        <a:defRPr sz="3200">
          <a:solidFill>
            <a:schemeClr val="tx1"/>
          </a:solidFill>
          <a:latin typeface="+mn-lt"/>
          <a:ea typeface="+mn-ea"/>
          <a:cs typeface="+mn-cs"/>
          <a:sym typeface="American Typewriter" charset="0"/>
        </a:defRPr>
      </a:lvl7pPr>
      <a:lvl8pPr marL="1695450" indent="-323850" algn="ctr" rtl="0" fontAlgn="base">
        <a:spcBef>
          <a:spcPct val="0"/>
        </a:spcBef>
        <a:spcAft>
          <a:spcPct val="0"/>
        </a:spcAft>
        <a:defRPr sz="3200">
          <a:solidFill>
            <a:schemeClr val="tx1"/>
          </a:solidFill>
          <a:latin typeface="+mn-lt"/>
          <a:ea typeface="+mn-ea"/>
          <a:cs typeface="+mn-cs"/>
          <a:sym typeface="American Typewriter" charset="0"/>
        </a:defRPr>
      </a:lvl8pPr>
      <a:lvl9pPr marL="2152650" indent="-323850" algn="ctr" rtl="0" fontAlgn="base">
        <a:spcBef>
          <a:spcPct val="0"/>
        </a:spcBef>
        <a:spcAft>
          <a:spcPct val="0"/>
        </a:spcAft>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 Id="rId3" Type="http://schemas.openxmlformats.org/officeDocument/2006/relationships/image" Target="../media/image103.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5.png"/></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11.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hyperlink" Target="http://cloudcache.codeplex.com" TargetMode="External"/><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14.xml.rels><?xml version="1.0" encoding="UTF-8" standalone="yes"?>
<Relationships xmlns="http://schemas.openxmlformats.org/package/2006/relationships"><Relationship Id="rId3" Type="http://schemas.openxmlformats.org/officeDocument/2006/relationships/hyperlink" Target="http://www.microsoft.com/downloads/details.aspx?FamilyID=413E88F8-5966-4A83-B309-53B7B77EDF78&amp;displaylang=en" TargetMode="External"/><Relationship Id="rId4"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hyperlink" Target="http://www.azure.com/"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image" Target="../media/image3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 Type="http://schemas.microsoft.com/office/2007/relationships/media" Target="file://localhost/Users/einari/Documents/Courses/Azure/AzureIntroDay.ppt_media/01%20Obscured%20By%20Clouds-1.mov" TargetMode="External"/><Relationship Id="rId2" Type="http://schemas.openxmlformats.org/officeDocument/2006/relationships/video" Target="file://localhost/Users/einari/Documents/Courses/Azure/AzureIntroDay.ppt_media/01%20Obscured%20By%20Clouds-1.mov" TargetMode="External"/><Relationship Id="rId3" Type="http://schemas.openxmlformats.org/officeDocument/2006/relationships/slideLayout" Target="../slideLayouts/slideLayout14.xml"/><Relationship Id="rId4" Type="http://schemas.openxmlformats.org/officeDocument/2006/relationships/notesSlide" Target="../notesSlides/notesSlide1.xml"/><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png"/><Relationship Id="rId8" Type="http://schemas.openxmlformats.org/officeDocument/2006/relationships/hyperlink" Target="mailto:einar@dolittle.com" TargetMode="External"/><Relationship Id="rId9" Type="http://schemas.openxmlformats.org/officeDocument/2006/relationships/image" Target="../media/image6.png"/><Relationship Id="rId10"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13.png"/><Relationship Id="rId5"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hyperlink" Target="http://sqlazuremw.codeplex.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azurestorageexplorer.codeplex.com" TargetMode="Externa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60.jpeg"/><Relationship Id="rId6" Type="http://schemas.openxmlformats.org/officeDocument/2006/relationships/image" Target="../media/image61.png"/><Relationship Id="rId7"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6.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00480" y="0"/>
            <a:ext cx="15605760" cy="9753600"/>
          </a:xfrm>
          <a:prstGeom prst="rect">
            <a:avLst/>
          </a:prstGeom>
        </p:spPr>
      </p:pic>
    </p:spTree>
    <p:extLst>
      <p:ext uri="{BB962C8B-B14F-4D97-AF65-F5344CB8AC3E}">
        <p14:creationId xmlns:p14="http://schemas.microsoft.com/office/powerpoint/2010/main" val="23947919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476500" y="152400"/>
            <a:ext cx="9448800" cy="2095500"/>
          </a:xfrm>
          <a:ln/>
        </p:spPr>
        <p:txBody>
          <a:bodyPr/>
          <a:lstStyle/>
          <a:p>
            <a:pPr algn="l"/>
            <a:r>
              <a:rPr lang="en-US" dirty="0" smtClean="0"/>
              <a:t>Debugging</a:t>
            </a:r>
            <a:endParaRPr lang="en-US" dirty="0"/>
          </a:p>
        </p:txBody>
      </p:sp>
      <p:pic>
        <p:nvPicPr>
          <p:cNvPr id="19" name="Picture 18" descr="debug.png"/>
          <p:cNvPicPr>
            <a:picLocks noChangeAspect="1"/>
          </p:cNvPicPr>
          <p:nvPr/>
        </p:nvPicPr>
        <p:blipFill>
          <a:blip r:embed="rId3"/>
          <a:stretch>
            <a:fillRect/>
          </a:stretch>
        </p:blipFill>
        <p:spPr>
          <a:xfrm>
            <a:off x="787400" y="381000"/>
            <a:ext cx="1626052" cy="1626052"/>
          </a:xfrm>
          <a:prstGeom prst="rect">
            <a:avLst/>
          </a:prstGeom>
        </p:spPr>
      </p:pic>
      <p:sp>
        <p:nvSpPr>
          <p:cNvPr id="20" name="Rectangle 2"/>
          <p:cNvSpPr txBox="1">
            <a:spLocks noChangeArrowheads="1"/>
          </p:cNvSpPr>
          <p:nvPr/>
        </p:nvSpPr>
        <p:spPr bwMode="auto">
          <a:xfrm>
            <a:off x="1079500" y="2527300"/>
            <a:ext cx="10845800" cy="6108700"/>
          </a:xfrm>
          <a:prstGeom prst="rect">
            <a:avLst/>
          </a:prstGeom>
          <a:noFill/>
          <a:ln w="12700">
            <a:noFill/>
            <a:miter lim="800000"/>
            <a:headEnd/>
            <a:tailEnd/>
          </a:ln>
          <a:effectLst/>
        </p:spPr>
        <p:txBody>
          <a:bodyPr vert="horz" wrap="square" lIns="50800" tIns="50800" rIns="50800" bIns="50800" numCol="2" anchor="t" anchorCtr="0" compatLnSpc="1">
            <a:prstTxWarp prst="textNoShape">
              <a:avLst/>
            </a:prstTxWarp>
          </a:bodyPr>
          <a:lstStyle/>
          <a:p>
            <a:pPr marL="852488" marR="0" lvl="0" indent="-560388" algn="l" defTabSz="914400" rtl="0" eaLnBrk="1" fontAlgn="base" latinLnBrk="0" hangingPunct="1">
              <a:lnSpc>
                <a:spcPct val="100000"/>
              </a:lnSpc>
              <a:spcBef>
                <a:spcPts val="3200"/>
              </a:spcBef>
              <a:spcAft>
                <a:spcPct val="0"/>
              </a:spcAft>
              <a:buClrTx/>
              <a:buSzPct val="120000"/>
              <a:buFont typeface="American Typewriter" charset="0"/>
              <a:buChar char="•"/>
              <a:tabLst/>
              <a:defRPr/>
            </a:pPr>
            <a:r>
              <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rPr>
              <a:t>No</a:t>
            </a:r>
            <a:r>
              <a:rPr kumimoji="0" lang="en-US" sz="2000" b="0" i="0" u="none" strike="noStrike" kern="0" cap="none" spc="0" normalizeH="0" noProof="0" dirty="0" smtClean="0">
                <a:ln>
                  <a:noFill/>
                </a:ln>
                <a:solidFill>
                  <a:schemeClr val="tx1"/>
                </a:solidFill>
                <a:effectLst/>
                <a:uLnTx/>
                <a:uFillTx/>
                <a:latin typeface="Calibri"/>
                <a:ea typeface="+mn-ea"/>
                <a:cs typeface="Calibri"/>
                <a:sym typeface="American Typewriter" charset="0"/>
              </a:rPr>
              <a:t> debugging in the Cloud</a:t>
            </a:r>
          </a:p>
          <a:p>
            <a:pPr marL="852488" marR="0" lvl="0" indent="-560388" algn="l" defTabSz="914400" rtl="0" eaLnBrk="1" fontAlgn="base" latinLnBrk="0" hangingPunct="1">
              <a:lnSpc>
                <a:spcPct val="100000"/>
              </a:lnSpc>
              <a:spcBef>
                <a:spcPts val="3200"/>
              </a:spcBef>
              <a:spcAft>
                <a:spcPct val="0"/>
              </a:spcAft>
              <a:buClrTx/>
              <a:buSzPct val="120000"/>
              <a:buFont typeface="American Typewriter" charset="0"/>
              <a:buChar char="•"/>
              <a:tabLst/>
              <a:defRPr/>
            </a:pPr>
            <a:r>
              <a:rPr lang="en-US" sz="2000" kern="0" baseline="0" dirty="0" smtClean="0">
                <a:solidFill>
                  <a:schemeClr val="tx1"/>
                </a:solidFill>
                <a:latin typeface="Calibri"/>
                <a:ea typeface="+mn-ea"/>
                <a:cs typeface="Calibri"/>
              </a:rPr>
              <a:t>Instrument</a:t>
            </a:r>
            <a:r>
              <a:rPr lang="en-US" sz="2000" kern="0" dirty="0" smtClean="0">
                <a:solidFill>
                  <a:schemeClr val="tx1"/>
                </a:solidFill>
                <a:latin typeface="Calibri"/>
                <a:ea typeface="+mn-ea"/>
                <a:cs typeface="Calibri"/>
              </a:rPr>
              <a:t> your application using Trace, Debug</a:t>
            </a:r>
          </a:p>
          <a:p>
            <a:pPr marL="1309688" lvl="1" indent="-560388" algn="l">
              <a:spcBef>
                <a:spcPts val="3200"/>
              </a:spcBef>
              <a:buSzPct val="120000"/>
              <a:buFont typeface="American Typewriter" charset="0"/>
              <a:buChar char="•"/>
            </a:pPr>
            <a:r>
              <a:rPr kumimoji="0" lang="en-US" sz="2000" b="0" i="0" u="none" strike="noStrike" kern="0" cap="none" spc="0" normalizeH="0" baseline="0" noProof="0" dirty="0" err="1" smtClean="0">
                <a:ln>
                  <a:noFill/>
                </a:ln>
                <a:solidFill>
                  <a:schemeClr val="tx1"/>
                </a:solidFill>
                <a:effectLst/>
                <a:uLnTx/>
                <a:uFillTx/>
                <a:latin typeface="Calibri"/>
                <a:ea typeface="+mn-ea"/>
                <a:cs typeface="Calibri"/>
                <a:sym typeface="American Typewriter" charset="0"/>
              </a:rPr>
              <a:t>DiagnosticMonitorTraceListener</a:t>
            </a:r>
            <a:endPar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endParaRPr>
          </a:p>
          <a:p>
            <a:pPr marL="852488" indent="-560388" algn="l">
              <a:spcBef>
                <a:spcPts val="3200"/>
              </a:spcBef>
              <a:buSzPct val="120000"/>
              <a:buFont typeface="American Typewriter" charset="0"/>
              <a:buChar char="•"/>
            </a:pPr>
            <a:r>
              <a:rPr lang="en-US" sz="2000" kern="0" dirty="0" smtClean="0">
                <a:solidFill>
                  <a:schemeClr val="tx1"/>
                </a:solidFill>
                <a:latin typeface="Calibri"/>
                <a:ea typeface="+mn-ea"/>
                <a:cs typeface="Calibri"/>
              </a:rPr>
              <a:t>Use Diagnostics API to Configure and Collect</a:t>
            </a:r>
          </a:p>
          <a:p>
            <a:pPr marL="1309688" lvl="1" indent="-560388" algn="l">
              <a:spcBef>
                <a:spcPts val="3200"/>
              </a:spcBef>
              <a:buSzPct val="120000"/>
              <a:buFont typeface="American Typewriter" charset="0"/>
              <a:buChar char="•"/>
            </a:pPr>
            <a:r>
              <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rPr>
              <a:t>Event</a:t>
            </a:r>
            <a:r>
              <a:rPr kumimoji="0" lang="en-US" sz="2000" b="0" i="0" u="none" strike="noStrike" kern="0" cap="none" spc="0" normalizeH="0" noProof="0" dirty="0" smtClean="0">
                <a:ln>
                  <a:noFill/>
                </a:ln>
                <a:solidFill>
                  <a:schemeClr val="tx1"/>
                </a:solidFill>
                <a:effectLst/>
                <a:uLnTx/>
                <a:uFillTx/>
                <a:latin typeface="Calibri"/>
                <a:ea typeface="+mn-ea"/>
                <a:cs typeface="Calibri"/>
                <a:sym typeface="American Typewriter" charset="0"/>
              </a:rPr>
              <a:t> Logs</a:t>
            </a:r>
          </a:p>
          <a:p>
            <a:pPr marL="1309688" lvl="1" indent="-560388" algn="l">
              <a:spcBef>
                <a:spcPts val="3200"/>
              </a:spcBef>
              <a:buSzPct val="120000"/>
              <a:buFont typeface="American Typewriter" charset="0"/>
              <a:buChar char="•"/>
            </a:pPr>
            <a:r>
              <a:rPr lang="en-US" sz="2000" kern="0" baseline="0" dirty="0" smtClean="0">
                <a:solidFill>
                  <a:schemeClr val="tx1"/>
                </a:solidFill>
                <a:latin typeface="Calibri"/>
                <a:ea typeface="+mn-ea"/>
                <a:cs typeface="Calibri"/>
              </a:rPr>
              <a:t>Performance</a:t>
            </a:r>
            <a:r>
              <a:rPr lang="en-US" sz="2000" kern="0" dirty="0" smtClean="0">
                <a:solidFill>
                  <a:schemeClr val="tx1"/>
                </a:solidFill>
                <a:latin typeface="Calibri"/>
                <a:ea typeface="+mn-ea"/>
                <a:cs typeface="Calibri"/>
              </a:rPr>
              <a:t> Counters</a:t>
            </a:r>
          </a:p>
          <a:p>
            <a:pPr marL="1309688" lvl="1" indent="-560388" algn="l">
              <a:spcBef>
                <a:spcPts val="3200"/>
              </a:spcBef>
              <a:buSzPct val="120000"/>
              <a:buFont typeface="American Typewriter" charset="0"/>
              <a:buChar char="•"/>
            </a:pPr>
            <a:r>
              <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rPr>
              <a:t>Trace</a:t>
            </a:r>
            <a:r>
              <a:rPr lang="en-US" sz="2000" kern="0" baseline="0" dirty="0" smtClean="0">
                <a:solidFill>
                  <a:schemeClr val="tx1"/>
                </a:solidFill>
                <a:latin typeface="Calibri"/>
                <a:ea typeface="+mn-ea"/>
                <a:cs typeface="Calibri"/>
              </a:rPr>
              <a:t>/Debug</a:t>
            </a:r>
            <a:r>
              <a:rPr lang="en-US" sz="2000" kern="0" dirty="0" smtClean="0">
                <a:solidFill>
                  <a:schemeClr val="tx1"/>
                </a:solidFill>
                <a:latin typeface="Calibri"/>
                <a:ea typeface="+mn-ea"/>
                <a:cs typeface="Calibri"/>
              </a:rPr>
              <a:t> information (logging)</a:t>
            </a:r>
          </a:p>
          <a:p>
            <a:pPr marL="1309688" lvl="1" indent="-560388" algn="l">
              <a:spcBef>
                <a:spcPts val="3200"/>
              </a:spcBef>
              <a:buSzPct val="120000"/>
              <a:buFont typeface="American Typewriter" charset="0"/>
              <a:buChar char="•"/>
            </a:pPr>
            <a:r>
              <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rPr>
              <a:t>Crash</a:t>
            </a:r>
            <a:r>
              <a:rPr kumimoji="0" lang="en-US" sz="2000" b="0" i="0" u="none" strike="noStrike" kern="0" cap="none" spc="0" normalizeH="0" noProof="0" dirty="0" smtClean="0">
                <a:ln>
                  <a:noFill/>
                </a:ln>
                <a:solidFill>
                  <a:schemeClr val="tx1"/>
                </a:solidFill>
                <a:effectLst/>
                <a:uLnTx/>
                <a:uFillTx/>
                <a:latin typeface="Calibri"/>
                <a:ea typeface="+mn-ea"/>
                <a:cs typeface="Calibri"/>
                <a:sym typeface="American Typewriter" charset="0"/>
              </a:rPr>
              <a:t> Dumps or Arbitrary files</a:t>
            </a:r>
          </a:p>
          <a:p>
            <a:pPr marL="852488" indent="-560388" algn="l">
              <a:spcBef>
                <a:spcPts val="3200"/>
              </a:spcBef>
              <a:buSzPct val="120000"/>
              <a:buFont typeface="American Typewriter" charset="0"/>
              <a:buChar char="•"/>
            </a:pPr>
            <a:r>
              <a:rPr lang="en-US" sz="2000" kern="0" baseline="0" dirty="0" smtClean="0">
                <a:solidFill>
                  <a:schemeClr val="tx1"/>
                </a:solidFill>
                <a:latin typeface="Calibri"/>
                <a:ea typeface="+mn-ea"/>
                <a:cs typeface="Calibri"/>
              </a:rPr>
              <a:t>Request</a:t>
            </a:r>
            <a:r>
              <a:rPr lang="en-US" sz="2000" kern="0" dirty="0" smtClean="0">
                <a:solidFill>
                  <a:schemeClr val="tx1"/>
                </a:solidFill>
                <a:latin typeface="Calibri"/>
                <a:ea typeface="+mn-ea"/>
                <a:cs typeface="Calibri"/>
              </a:rPr>
              <a:t> data on demand or scheduled</a:t>
            </a:r>
          </a:p>
          <a:p>
            <a:pPr marL="1309688" lvl="1" indent="-560388" algn="l">
              <a:spcBef>
                <a:spcPts val="3200"/>
              </a:spcBef>
              <a:buSzPct val="120000"/>
              <a:buFont typeface="American Typewriter" charset="0"/>
              <a:buChar char="•"/>
            </a:pPr>
            <a:r>
              <a:rPr lang="en-US" sz="2000" kern="0" dirty="0" smtClean="0">
                <a:solidFill>
                  <a:schemeClr val="tx1"/>
                </a:solidFill>
                <a:latin typeface="Calibri"/>
                <a:ea typeface="+mn-ea"/>
                <a:cs typeface="Calibri"/>
              </a:rPr>
              <a:t>Transferred into your table and/or </a:t>
            </a:r>
            <a:r>
              <a:rPr lang="en-US" sz="2000" kern="0" dirty="0" err="1" smtClean="0">
                <a:solidFill>
                  <a:schemeClr val="tx1"/>
                </a:solidFill>
                <a:latin typeface="Calibri"/>
                <a:ea typeface="+mn-ea"/>
                <a:cs typeface="Calibri"/>
              </a:rPr>
              <a:t>blog</a:t>
            </a:r>
            <a:r>
              <a:rPr lang="en-US" sz="2000" kern="0" dirty="0" smtClean="0">
                <a:solidFill>
                  <a:schemeClr val="tx1"/>
                </a:solidFill>
                <a:latin typeface="Calibri"/>
                <a:ea typeface="+mn-ea"/>
                <a:cs typeface="Calibri"/>
              </a:rPr>
              <a:t> storage</a:t>
            </a:r>
          </a:p>
          <a:p>
            <a:pPr marL="852488" indent="-560388" algn="l">
              <a:spcBef>
                <a:spcPts val="3200"/>
              </a:spcBef>
              <a:buSzPct val="120000"/>
              <a:buFont typeface="American Typewriter" charset="0"/>
              <a:buChar char="•"/>
            </a:pPr>
            <a:r>
              <a:rPr kumimoji="0" lang="en-US" sz="2000" b="0" i="0" u="none" strike="noStrike" kern="0" cap="none" spc="0" normalizeH="0" baseline="0" noProof="0" dirty="0" smtClean="0">
                <a:ln>
                  <a:noFill/>
                </a:ln>
                <a:solidFill>
                  <a:schemeClr val="tx1"/>
                </a:solidFill>
                <a:effectLst/>
                <a:uLnTx/>
                <a:uFillTx/>
                <a:latin typeface="Calibri"/>
                <a:ea typeface="+mn-ea"/>
                <a:cs typeface="Calibri"/>
                <a:sym typeface="American Typewriter" charset="0"/>
              </a:rPr>
              <a:t>Everything</a:t>
            </a:r>
            <a:r>
              <a:rPr kumimoji="0" lang="en-US" sz="2000" b="0" i="0" u="none" strike="noStrike" kern="0" cap="none" spc="0" normalizeH="0" noProof="0" dirty="0" smtClean="0">
                <a:ln>
                  <a:noFill/>
                </a:ln>
                <a:solidFill>
                  <a:schemeClr val="tx1"/>
                </a:solidFill>
                <a:effectLst/>
                <a:uLnTx/>
                <a:uFillTx/>
                <a:latin typeface="Calibri"/>
                <a:ea typeface="+mn-ea"/>
                <a:cs typeface="Calibri"/>
                <a:sym typeface="American Typewriter" charset="0"/>
              </a:rPr>
              <a:t> is remotely configurable</a:t>
            </a:r>
            <a:endParaRPr kumimoji="0" lang="en-US" sz="2000" b="0" i="0" u="none" strike="noStrike" kern="0" cap="none" spc="0" normalizeH="0" baseline="0" noProof="0" dirty="0">
              <a:ln>
                <a:noFill/>
              </a:ln>
              <a:solidFill>
                <a:schemeClr val="tx1"/>
              </a:solidFill>
              <a:effectLst/>
              <a:uLnTx/>
              <a:uFillTx/>
              <a:latin typeface="Calibri"/>
              <a:ea typeface="+mn-ea"/>
              <a:cs typeface="Calibri"/>
              <a:sym typeface="American Typewriter" charset="0"/>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476500" y="152400"/>
            <a:ext cx="9448800" cy="2095500"/>
          </a:xfrm>
          <a:ln/>
        </p:spPr>
        <p:txBody>
          <a:bodyPr/>
          <a:lstStyle/>
          <a:p>
            <a:pPr algn="l"/>
            <a:r>
              <a:rPr lang="en-US" dirty="0" err="1" smtClean="0"/>
              <a:t>Intellitrace</a:t>
            </a:r>
            <a:endParaRPr lang="en-US" dirty="0"/>
          </a:p>
        </p:txBody>
      </p:sp>
      <p:pic>
        <p:nvPicPr>
          <p:cNvPr id="19" name="Picture 18" descr="debug.png"/>
          <p:cNvPicPr>
            <a:picLocks noChangeAspect="1"/>
          </p:cNvPicPr>
          <p:nvPr/>
        </p:nvPicPr>
        <p:blipFill>
          <a:blip r:embed="rId3"/>
          <a:stretch>
            <a:fillRect/>
          </a:stretch>
        </p:blipFill>
        <p:spPr>
          <a:xfrm>
            <a:off x="787400" y="381000"/>
            <a:ext cx="1626052" cy="1626052"/>
          </a:xfrm>
          <a:prstGeom prst="rect">
            <a:avLst/>
          </a:prstGeom>
        </p:spPr>
      </p:pic>
      <p:sp>
        <p:nvSpPr>
          <p:cNvPr id="2" name="Rectangle 1"/>
          <p:cNvSpPr/>
          <p:nvPr/>
        </p:nvSpPr>
        <p:spPr>
          <a:xfrm>
            <a:off x="453728" y="7757120"/>
            <a:ext cx="11953328" cy="338554"/>
          </a:xfrm>
          <a:prstGeom prst="rect">
            <a:avLst/>
          </a:prstGeom>
        </p:spPr>
        <p:txBody>
          <a:bodyPr wrap="square">
            <a:spAutoFit/>
          </a:bodyPr>
          <a:lstStyle/>
          <a:p>
            <a:r>
              <a:rPr lang="en-US" sz="1600" dirty="0"/>
              <a:t>http://</a:t>
            </a:r>
            <a:r>
              <a:rPr lang="en-US" sz="1600" dirty="0" err="1"/>
              <a:t>blogs.msdn.com</a:t>
            </a:r>
            <a:r>
              <a:rPr lang="en-US" sz="1600" dirty="0"/>
              <a:t>/b/</a:t>
            </a:r>
            <a:r>
              <a:rPr lang="en-US" sz="1600" dirty="0" err="1"/>
              <a:t>jnak</a:t>
            </a:r>
            <a:r>
              <a:rPr lang="en-US" sz="1600" dirty="0"/>
              <a:t>/archive/2010/06/07/using-</a:t>
            </a:r>
            <a:r>
              <a:rPr lang="en-US" sz="1600" dirty="0" err="1"/>
              <a:t>intellitrace</a:t>
            </a:r>
            <a:r>
              <a:rPr lang="en-US" sz="1600" dirty="0"/>
              <a:t>-to-debug-windows-azure-cloud-</a:t>
            </a:r>
            <a:r>
              <a:rPr lang="en-US" sz="1600" dirty="0" err="1"/>
              <a:t>services.aspx</a:t>
            </a:r>
            <a:endParaRPr lang="en-US" sz="1600" dirty="0"/>
          </a:p>
        </p:txBody>
      </p:sp>
      <p:sp>
        <p:nvSpPr>
          <p:cNvPr id="3" name="TextBox 2"/>
          <p:cNvSpPr txBox="1"/>
          <p:nvPr/>
        </p:nvSpPr>
        <p:spPr>
          <a:xfrm>
            <a:off x="1029792" y="3580656"/>
            <a:ext cx="10945216" cy="2410916"/>
          </a:xfrm>
          <a:prstGeom prst="rect">
            <a:avLst/>
          </a:prstGeom>
          <a:noFill/>
        </p:spPr>
        <p:txBody>
          <a:bodyPr wrap="square" rtlCol="0">
            <a:spAutoFit/>
          </a:bodyPr>
          <a:lstStyle/>
          <a:p>
            <a:pPr marL="852488" lvl="0" indent="-560388" algn="l">
              <a:spcBef>
                <a:spcPts val="3200"/>
              </a:spcBef>
              <a:buSzPct val="120000"/>
              <a:buFont typeface="American Typewriter" charset="0"/>
              <a:buChar char="•"/>
              <a:defRPr/>
            </a:pPr>
            <a:r>
              <a:rPr lang="en-US" sz="2800" kern="0" dirty="0">
                <a:solidFill>
                  <a:schemeClr val="tx1"/>
                </a:solidFill>
                <a:latin typeface="Calibri"/>
                <a:cs typeface="Calibri"/>
              </a:rPr>
              <a:t>If you can, use it only in </a:t>
            </a:r>
            <a:r>
              <a:rPr lang="en-US" sz="2800" kern="0" dirty="0" err="1">
                <a:solidFill>
                  <a:schemeClr val="tx1"/>
                </a:solidFill>
                <a:latin typeface="Calibri"/>
                <a:cs typeface="Calibri"/>
              </a:rPr>
              <a:t>Dev</a:t>
            </a:r>
            <a:r>
              <a:rPr lang="en-US" sz="2800" kern="0" dirty="0">
                <a:solidFill>
                  <a:schemeClr val="tx1"/>
                </a:solidFill>
                <a:latin typeface="Calibri"/>
                <a:cs typeface="Calibri"/>
              </a:rPr>
              <a:t> environment in the cloud – staging or similar</a:t>
            </a:r>
          </a:p>
          <a:p>
            <a:pPr marL="1309688" lvl="1" indent="-560388" algn="l">
              <a:spcBef>
                <a:spcPts val="3200"/>
              </a:spcBef>
              <a:buSzPct val="120000"/>
              <a:buFont typeface="American Typewriter" charset="0"/>
              <a:buChar char="•"/>
              <a:defRPr/>
            </a:pPr>
            <a:r>
              <a:rPr lang="en-US" sz="2800" kern="0" dirty="0">
                <a:solidFill>
                  <a:schemeClr val="tx1"/>
                </a:solidFill>
                <a:latin typeface="Calibri"/>
                <a:cs typeface="Calibri"/>
              </a:rPr>
              <a:t>Turns off auto restart of service</a:t>
            </a:r>
          </a:p>
          <a:p>
            <a:endParaRPr lang="en-US" dirty="0"/>
          </a:p>
        </p:txBody>
      </p:sp>
    </p:spTree>
    <p:extLst>
      <p:ext uri="{BB962C8B-B14F-4D97-AF65-F5344CB8AC3E}">
        <p14:creationId xmlns:p14="http://schemas.microsoft.com/office/powerpoint/2010/main" val="396791745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a:t>PerfMon</a:t>
            </a:r>
          </a:p>
        </p:txBody>
      </p:sp>
      <p:sp>
        <p:nvSpPr>
          <p:cNvPr id="58370" name="Rectangle 2"/>
          <p:cNvSpPr>
            <a:spLocks noGrp="1" noChangeArrowheads="1"/>
          </p:cNvSpPr>
          <p:nvPr>
            <p:ph idx="1"/>
          </p:nvPr>
        </p:nvSpPr>
        <p:spPr>
          <a:xfrm>
            <a:off x="1079500" y="7696200"/>
            <a:ext cx="10845800" cy="939800"/>
          </a:xfrm>
          <a:ln/>
        </p:spPr>
        <p:txBody>
          <a:bodyPr/>
          <a:lstStyle/>
          <a:p>
            <a:pPr marL="903288"/>
            <a:r>
              <a:rPr lang="en-US" sz="1800" dirty="0" smtClean="0"/>
              <a:t>http://blogs.msdn.com/b/developertofu/archive/2010/08/17/announcing-the-perfmon-friendly-azure-log-viewer-plug-in.aspx</a:t>
            </a:r>
            <a:endParaRPr lang="en-US" sz="1800" dirty="0"/>
          </a:p>
        </p:txBody>
      </p:sp>
      <p:pic>
        <p:nvPicPr>
          <p:cNvPr id="58371" name="Picture 3"/>
          <p:cNvPicPr>
            <a:picLocks noChangeAspect="1" noChangeArrowheads="1"/>
          </p:cNvPicPr>
          <p:nvPr/>
        </p:nvPicPr>
        <p:blipFill>
          <a:blip r:embed="rId2"/>
          <a:srcRect/>
          <a:stretch>
            <a:fillRect/>
          </a:stretch>
        </p:blipFill>
        <p:spPr bwMode="auto">
          <a:xfrm>
            <a:off x="876300" y="266700"/>
            <a:ext cx="1625600" cy="1625600"/>
          </a:xfrm>
          <a:prstGeom prst="rect">
            <a:avLst/>
          </a:prstGeom>
          <a:noFill/>
          <a:ln w="12700" cap="flat">
            <a:noFill/>
            <a:miter lim="800000"/>
            <a:headEnd/>
            <a:tailEnd/>
          </a:ln>
        </p:spPr>
      </p:pic>
      <p:pic>
        <p:nvPicPr>
          <p:cNvPr id="8" name="Picture 7" descr="6131.Capture.JPG-550x0.jpg"/>
          <p:cNvPicPr>
            <a:picLocks noChangeAspect="1"/>
          </p:cNvPicPr>
          <p:nvPr/>
        </p:nvPicPr>
        <p:blipFill>
          <a:blip r:embed="rId3"/>
          <a:stretch>
            <a:fillRect/>
          </a:stretch>
        </p:blipFill>
        <p:spPr>
          <a:xfrm>
            <a:off x="2997200" y="2209800"/>
            <a:ext cx="6934200" cy="5585183"/>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673100" y="4533900"/>
            <a:ext cx="11658600" cy="2095500"/>
          </a:xfrm>
          <a:ln/>
        </p:spPr>
        <p:txBody>
          <a:bodyPr/>
          <a:lstStyle/>
          <a:p>
            <a:r>
              <a:rPr lang="en-US" dirty="0" smtClean="0"/>
              <a:t>Miscellaneous</a:t>
            </a:r>
            <a:endParaRPr lang="en-US" dirty="0"/>
          </a:p>
        </p:txBody>
      </p:sp>
      <p:pic>
        <p:nvPicPr>
          <p:cNvPr id="4" name="Picture 3" descr="component_blue.png"/>
          <p:cNvPicPr>
            <a:picLocks noChangeAspect="1"/>
          </p:cNvPicPr>
          <p:nvPr/>
        </p:nvPicPr>
        <p:blipFill>
          <a:blip r:embed="rId2"/>
          <a:stretch>
            <a:fillRect/>
          </a:stretch>
        </p:blipFill>
        <p:spPr>
          <a:xfrm>
            <a:off x="5588000" y="33528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sz="6000" dirty="0" smtClean="0"/>
              <a:t>Workflow</a:t>
            </a:r>
            <a:endParaRPr lang="en-US" sz="6000" dirty="0"/>
          </a:p>
        </p:txBody>
      </p:sp>
      <p:pic>
        <p:nvPicPr>
          <p:cNvPr id="11" name="Picture 10" descr="branch_ele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44" y="268288"/>
            <a:ext cx="1800199" cy="1800199"/>
          </a:xfrm>
          <a:prstGeom prst="rect">
            <a:avLst/>
          </a:prstGeom>
        </p:spPr>
      </p:pic>
      <p:sp>
        <p:nvSpPr>
          <p:cNvPr id="12" name="Rectangle 11"/>
          <p:cNvSpPr/>
          <p:nvPr/>
        </p:nvSpPr>
        <p:spPr>
          <a:xfrm>
            <a:off x="381720" y="8837240"/>
            <a:ext cx="12457384" cy="338554"/>
          </a:xfrm>
          <a:prstGeom prst="rect">
            <a:avLst/>
          </a:prstGeom>
        </p:spPr>
        <p:txBody>
          <a:bodyPr wrap="square">
            <a:spAutoFit/>
          </a:bodyPr>
          <a:lstStyle/>
          <a:p>
            <a:r>
              <a:rPr lang="en-US" sz="1600" dirty="0"/>
              <a:t>http://</a:t>
            </a:r>
            <a:r>
              <a:rPr lang="en-US" sz="1600" dirty="0" err="1"/>
              <a:t>blogs.msdn.com</a:t>
            </a:r>
            <a:r>
              <a:rPr lang="en-US" sz="1600" dirty="0"/>
              <a:t>/b/</a:t>
            </a:r>
            <a:r>
              <a:rPr lang="en-US" sz="1600" dirty="0" err="1"/>
              <a:t>appfabriccat</a:t>
            </a:r>
            <a:r>
              <a:rPr lang="en-US" sz="1600" dirty="0"/>
              <a:t>/archive/2011/01/12/running-net4-windows-workflows-in-azure-today.aspx</a:t>
            </a:r>
          </a:p>
        </p:txBody>
      </p:sp>
      <p:sp>
        <p:nvSpPr>
          <p:cNvPr id="15"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Run on Web Role</a:t>
            </a:r>
          </a:p>
          <a:p>
            <a:pPr marL="1428750" lvl="1"/>
            <a:r>
              <a:rPr lang="en-US" dirty="0" smtClean="0">
                <a:latin typeface="Calibri"/>
                <a:cs typeface="Calibri"/>
              </a:rPr>
              <a:t>Expose as services</a:t>
            </a:r>
          </a:p>
          <a:p>
            <a:pPr marL="903288"/>
            <a:r>
              <a:rPr lang="en-US" dirty="0" smtClean="0">
                <a:latin typeface="Calibri"/>
                <a:cs typeface="Calibri"/>
              </a:rPr>
              <a:t>Run as a dedicated Worker role</a:t>
            </a:r>
          </a:p>
          <a:p>
            <a:pPr marL="903288"/>
            <a:r>
              <a:rPr lang="en-US" dirty="0" smtClean="0">
                <a:latin typeface="Calibri"/>
                <a:cs typeface="Calibri"/>
              </a:rPr>
              <a:t>Hybrid</a:t>
            </a:r>
          </a:p>
          <a:p>
            <a:pPr marL="1428750" lvl="1"/>
            <a:r>
              <a:rPr lang="en-US" dirty="0" smtClean="0">
                <a:latin typeface="Calibri"/>
                <a:cs typeface="Calibri"/>
              </a:rPr>
              <a:t>Host on-premise – expose through </a:t>
            </a:r>
            <a:r>
              <a:rPr lang="en-US" smtClean="0">
                <a:latin typeface="Calibri"/>
                <a:cs typeface="Calibri"/>
              </a:rPr>
              <a:t>service bus</a:t>
            </a:r>
            <a:endParaRPr lang="en-US" dirty="0">
              <a:latin typeface="Calibri"/>
              <a:cs typeface="Calibri"/>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sz="6000" dirty="0" err="1" smtClean="0"/>
              <a:t>Autoscaling</a:t>
            </a:r>
            <a:r>
              <a:rPr lang="en-US" sz="6000" dirty="0" smtClean="0"/>
              <a:t> Application Block</a:t>
            </a:r>
            <a:endParaRPr lang="en-US" sz="6000" dirty="0"/>
          </a:p>
        </p:txBody>
      </p:sp>
      <p:pic>
        <p:nvPicPr>
          <p:cNvPr id="3" name="Picture 2" descr="chart_rad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28" y="196280"/>
            <a:ext cx="2055167" cy="2055167"/>
          </a:xfrm>
          <a:prstGeom prst="rect">
            <a:avLst/>
          </a:prstGeom>
        </p:spPr>
      </p:pic>
      <p:pic>
        <p:nvPicPr>
          <p:cNvPr id="4" name="Picture 3"/>
          <p:cNvPicPr>
            <a:picLocks noChangeAspect="1"/>
          </p:cNvPicPr>
          <p:nvPr/>
        </p:nvPicPr>
        <p:blipFill>
          <a:blip r:embed="rId4"/>
          <a:stretch>
            <a:fillRect/>
          </a:stretch>
        </p:blipFill>
        <p:spPr>
          <a:xfrm>
            <a:off x="5350272" y="1996480"/>
            <a:ext cx="6261100" cy="5588000"/>
          </a:xfrm>
          <a:prstGeom prst="rect">
            <a:avLst/>
          </a:prstGeom>
        </p:spPr>
      </p:pic>
      <p:sp>
        <p:nvSpPr>
          <p:cNvPr id="10" name="Rectangle 9"/>
          <p:cNvSpPr/>
          <p:nvPr/>
        </p:nvSpPr>
        <p:spPr>
          <a:xfrm>
            <a:off x="309712" y="8405192"/>
            <a:ext cx="12457384" cy="400110"/>
          </a:xfrm>
          <a:prstGeom prst="rect">
            <a:avLst/>
          </a:prstGeom>
        </p:spPr>
        <p:txBody>
          <a:bodyPr wrap="square">
            <a:spAutoFit/>
          </a:bodyPr>
          <a:lstStyle/>
          <a:p>
            <a:r>
              <a:rPr lang="en-US" sz="2000" dirty="0"/>
              <a:t>http://</a:t>
            </a:r>
            <a:r>
              <a:rPr lang="en-US" sz="2000" dirty="0" err="1"/>
              <a:t>blogs.msdn.com</a:t>
            </a:r>
            <a:r>
              <a:rPr lang="en-US" sz="2000" dirty="0"/>
              <a:t>/b/agile/archive/2011/08/23/</a:t>
            </a:r>
            <a:r>
              <a:rPr lang="en-US" sz="2000" dirty="0" err="1"/>
              <a:t>autoscaling</a:t>
            </a:r>
            <a:r>
              <a:rPr lang="en-US" sz="2000" dirty="0"/>
              <a:t>-windows-azure-</a:t>
            </a:r>
            <a:r>
              <a:rPr lang="en-US" sz="2000" dirty="0" err="1"/>
              <a:t>applications.aspx</a:t>
            </a:r>
            <a:endParaRPr lang="en-US" sz="2000" dirty="0"/>
          </a:p>
        </p:txBody>
      </p:sp>
    </p:spTree>
    <p:extLst>
      <p:ext uri="{BB962C8B-B14F-4D97-AF65-F5344CB8AC3E}">
        <p14:creationId xmlns:p14="http://schemas.microsoft.com/office/powerpoint/2010/main" val="245623926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dirty="0" smtClean="0"/>
              <a:t>Azure Marketplace</a:t>
            </a:r>
            <a:endParaRPr lang="en-US" dirty="0"/>
          </a:p>
        </p:txBody>
      </p:sp>
      <p:sp>
        <p:nvSpPr>
          <p:cNvPr id="58370" name="Rectangle 2"/>
          <p:cNvSpPr>
            <a:spLocks noGrp="1" noChangeArrowheads="1"/>
          </p:cNvSpPr>
          <p:nvPr>
            <p:ph idx="1"/>
          </p:nvPr>
        </p:nvSpPr>
        <p:spPr>
          <a:ln/>
        </p:spPr>
        <p:txBody>
          <a:bodyPr/>
          <a:lstStyle/>
          <a:p>
            <a:pPr marL="903288"/>
            <a:r>
              <a:rPr lang="en-US" dirty="0" smtClean="0">
                <a:latin typeface="Calibri"/>
                <a:cs typeface="Calibri"/>
              </a:rPr>
              <a:t>Marketplace</a:t>
            </a:r>
          </a:p>
          <a:p>
            <a:pPr marL="903288"/>
            <a:r>
              <a:rPr lang="en-US" dirty="0" smtClean="0">
                <a:latin typeface="Calibri"/>
                <a:cs typeface="Calibri"/>
              </a:rPr>
              <a:t>Standardized APIs</a:t>
            </a:r>
          </a:p>
          <a:p>
            <a:pPr marL="903288"/>
            <a:r>
              <a:rPr lang="en-US" dirty="0" err="1" smtClean="0">
                <a:latin typeface="Calibri"/>
                <a:cs typeface="Calibri"/>
              </a:rPr>
              <a:t>Anatalytics</a:t>
            </a:r>
            <a:endParaRPr lang="en-US" dirty="0" smtClean="0">
              <a:latin typeface="Calibri"/>
              <a:cs typeface="Calibri"/>
            </a:endParaRPr>
          </a:p>
          <a:p>
            <a:pPr marL="903288"/>
            <a:r>
              <a:rPr lang="en-US" dirty="0" smtClean="0">
                <a:latin typeface="Calibri"/>
                <a:cs typeface="Calibri"/>
              </a:rPr>
              <a:t>Reporting</a:t>
            </a:r>
          </a:p>
          <a:p>
            <a:pPr marL="903288"/>
            <a:endParaRPr lang="en-US" dirty="0">
              <a:latin typeface="Calibri"/>
              <a:cs typeface="Calibri"/>
            </a:endParaRPr>
          </a:p>
        </p:txBody>
      </p:sp>
      <p:pic>
        <p:nvPicPr>
          <p:cNvPr id="5" name="Picture 2"/>
          <p:cNvPicPr>
            <a:picLocks noChangeAspect="1" noChangeArrowheads="1"/>
          </p:cNvPicPr>
          <p:nvPr/>
        </p:nvPicPr>
        <p:blipFill>
          <a:blip r:embed="rId3"/>
          <a:srcRect/>
          <a:stretch>
            <a:fillRect/>
          </a:stretch>
        </p:blipFill>
        <p:spPr bwMode="auto">
          <a:xfrm>
            <a:off x="7450878" y="3841846"/>
            <a:ext cx="5200397" cy="39456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3"/>
          <p:cNvPicPr>
            <a:picLocks noChangeAspect="1" noChangeArrowheads="1"/>
          </p:cNvPicPr>
          <p:nvPr/>
        </p:nvPicPr>
        <p:blipFill>
          <a:blip r:embed="rId4"/>
          <a:srcRect/>
          <a:stretch>
            <a:fillRect/>
          </a:stretch>
        </p:blipFill>
        <p:spPr bwMode="auto">
          <a:xfrm>
            <a:off x="6836729" y="4138998"/>
            <a:ext cx="6168071" cy="3656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4"/>
          <p:cNvPicPr>
            <a:picLocks noChangeAspect="1" noChangeArrowheads="1"/>
          </p:cNvPicPr>
          <p:nvPr/>
        </p:nvPicPr>
        <p:blipFill>
          <a:blip r:embed="rId5"/>
          <a:srcRect/>
          <a:stretch>
            <a:fillRect/>
          </a:stretch>
        </p:blipFill>
        <p:spPr bwMode="auto">
          <a:xfrm>
            <a:off x="7458402" y="4114800"/>
            <a:ext cx="5269845" cy="381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descr="cashi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728" y="412304"/>
            <a:ext cx="2016224" cy="2016224"/>
          </a:xfrm>
          <a:prstGeom prst="rect">
            <a:avLst/>
          </a:prstGeom>
        </p:spPr>
      </p:pic>
    </p:spTree>
    <p:extLst>
      <p:ext uri="{BB962C8B-B14F-4D97-AF65-F5344CB8AC3E}">
        <p14:creationId xmlns:p14="http://schemas.microsoft.com/office/powerpoint/2010/main" val="389550448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dirty="0" smtClean="0"/>
              <a:t>Coming Features</a:t>
            </a:r>
            <a:endParaRPr lang="en-US" dirty="0"/>
          </a:p>
        </p:txBody>
      </p:sp>
      <p:sp>
        <p:nvSpPr>
          <p:cNvPr id="2" name="Content Placeholder 1"/>
          <p:cNvSpPr>
            <a:spLocks noGrp="1"/>
          </p:cNvSpPr>
          <p:nvPr>
            <p:ph idx="1"/>
          </p:nvPr>
        </p:nvSpPr>
        <p:spPr/>
        <p:txBody>
          <a:bodyPr/>
          <a:lstStyle/>
          <a:p>
            <a:r>
              <a:rPr lang="en-US" dirty="0" smtClean="0"/>
              <a:t>CDN SSL Support</a:t>
            </a:r>
          </a:p>
          <a:p>
            <a:r>
              <a:rPr lang="en-US" dirty="0" smtClean="0"/>
              <a:t>TFS running in Azure</a:t>
            </a:r>
          </a:p>
          <a:p>
            <a:endParaRPr lang="en-US" dirty="0"/>
          </a:p>
          <a:p>
            <a:pPr marL="292100" indent="0">
              <a:buNone/>
            </a:pPr>
            <a:r>
              <a:rPr lang="en-US" sz="2000" dirty="0"/>
              <a:t>http://</a:t>
            </a:r>
            <a:r>
              <a:rPr lang="en-US" sz="2000" dirty="0" err="1"/>
              <a:t>www.msigeek.com</a:t>
            </a:r>
            <a:r>
              <a:rPr lang="en-US" sz="2000" dirty="0"/>
              <a:t>/6387/windows-azure-roadmap-and-announcements-microsoft-pdc-2010</a:t>
            </a:r>
            <a:endParaRPr lang="en-US" sz="2000" dirty="0" smtClean="0"/>
          </a:p>
        </p:txBody>
      </p:sp>
      <p:sp>
        <p:nvSpPr>
          <p:cNvPr id="7"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Highlights</a:t>
            </a:r>
            <a:endParaRPr lang="en-US" dirty="0">
              <a:solidFill>
                <a:srgbClr val="D8A171"/>
              </a:solidFill>
              <a:latin typeface="Calibri" pitchFamily="34" charset="0"/>
              <a:ea typeface="American Typewriter" charset="0"/>
              <a:cs typeface="Calibri" pitchFamily="34" charset="0"/>
            </a:endParaRPr>
          </a:p>
        </p:txBody>
      </p:sp>
      <p:pic>
        <p:nvPicPr>
          <p:cNvPr id="3" name="Picture 2" descr="clo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68" y="412304"/>
            <a:ext cx="1626052" cy="1626052"/>
          </a:xfrm>
          <a:prstGeom prst="rect">
            <a:avLst/>
          </a:prstGeom>
        </p:spPr>
      </p:pic>
    </p:spTree>
    <p:extLst>
      <p:ext uri="{BB962C8B-B14F-4D97-AF65-F5344CB8AC3E}">
        <p14:creationId xmlns:p14="http://schemas.microsoft.com/office/powerpoint/2010/main" val="91211895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idx="1"/>
          </p:nvPr>
        </p:nvSpPr>
        <p:spPr>
          <a:ln/>
        </p:spPr>
        <p:txBody>
          <a:bodyPr/>
          <a:lstStyle/>
          <a:p>
            <a:pPr marL="342900" indent="0">
              <a:buNone/>
            </a:pPr>
            <a:r>
              <a:rPr lang="en-US" dirty="0">
                <a:latin typeface="Calibri"/>
                <a:cs typeface="Calibri"/>
              </a:rPr>
              <a:t>http://watoolkitwp7.codeplex.com/</a:t>
            </a:r>
          </a:p>
        </p:txBody>
      </p:sp>
      <p:pic>
        <p:nvPicPr>
          <p:cNvPr id="1028" name="Picture 4" descr="WAToolkitWP7-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75" y="772344"/>
            <a:ext cx="9601055" cy="1080120"/>
          </a:xfrm>
          <a:prstGeom prst="rect">
            <a:avLst/>
          </a:prstGeom>
        </p:spPr>
        <p:style>
          <a:lnRef idx="1">
            <a:schemeClr val="accent5"/>
          </a:lnRef>
          <a:fillRef idx="3">
            <a:schemeClr val="accent5"/>
          </a:fillRef>
          <a:effectRef idx="2">
            <a:schemeClr val="accent5"/>
          </a:effectRef>
          <a:fontRef idx="minor">
            <a:schemeClr val="lt1"/>
          </a:fontRef>
        </p:style>
      </p:pic>
    </p:spTree>
    <p:extLst>
      <p:ext uri="{BB962C8B-B14F-4D97-AF65-F5344CB8AC3E}">
        <p14:creationId xmlns:p14="http://schemas.microsoft.com/office/powerpoint/2010/main" val="29501126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dirty="0" smtClean="0"/>
              <a:t>Interoperability</a:t>
            </a:r>
            <a:endParaRPr lang="en-US" dirty="0"/>
          </a:p>
        </p:txBody>
      </p:sp>
      <p:sp>
        <p:nvSpPr>
          <p:cNvPr id="58370" name="Rectangle 2"/>
          <p:cNvSpPr>
            <a:spLocks noGrp="1" noChangeArrowheads="1"/>
          </p:cNvSpPr>
          <p:nvPr>
            <p:ph idx="1"/>
          </p:nvPr>
        </p:nvSpPr>
        <p:spPr>
          <a:ln/>
        </p:spPr>
        <p:txBody>
          <a:bodyPr/>
          <a:lstStyle/>
          <a:p>
            <a:pPr marL="903288"/>
            <a:r>
              <a:rPr lang="en-US" dirty="0" smtClean="0">
                <a:latin typeface="Calibri"/>
                <a:cs typeface="Calibri"/>
              </a:rPr>
              <a:t>“Any” platform supported</a:t>
            </a:r>
          </a:p>
          <a:p>
            <a:pPr marL="342900" indent="0">
              <a:buNone/>
            </a:pPr>
            <a:endParaRPr lang="en-US" dirty="0" smtClean="0">
              <a:latin typeface="Calibri"/>
              <a:cs typeface="Calibri"/>
            </a:endParaRPr>
          </a:p>
          <a:p>
            <a:pPr marL="342900" indent="0">
              <a:buNone/>
            </a:pPr>
            <a:r>
              <a:rPr lang="en-US" dirty="0" smtClean="0">
                <a:latin typeface="Calibri"/>
                <a:cs typeface="Calibri"/>
              </a:rPr>
              <a:t>http</a:t>
            </a:r>
            <a:r>
              <a:rPr lang="en-US" dirty="0">
                <a:latin typeface="Calibri"/>
                <a:cs typeface="Calibri"/>
              </a:rPr>
              <a:t>://www.interoperabilitybridges.com/</a:t>
            </a:r>
          </a:p>
        </p:txBody>
      </p:sp>
      <p:pic>
        <p:nvPicPr>
          <p:cNvPr id="1026" name="Picture 2" descr="http://www.acainc.com/images/InteroperabilityPhilosoph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52" y="556320"/>
            <a:ext cx="1629244" cy="122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61230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What is Windows Azure</a:t>
            </a:r>
          </a:p>
        </p:txBody>
      </p:sp>
      <p:pic>
        <p:nvPicPr>
          <p:cNvPr id="17410"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pic>
        <p:nvPicPr>
          <p:cNvPr id="17411" name="Picture 3"/>
          <p:cNvPicPr>
            <a:picLocks noChangeAspect="1" noChangeArrowheads="1"/>
          </p:cNvPicPr>
          <p:nvPr/>
        </p:nvPicPr>
        <p:blipFill>
          <a:blip r:embed="rId4"/>
          <a:srcRect/>
          <a:stretch>
            <a:fillRect/>
          </a:stretch>
        </p:blipFill>
        <p:spPr bwMode="auto">
          <a:xfrm>
            <a:off x="1143000" y="2424113"/>
            <a:ext cx="10226675" cy="6326187"/>
          </a:xfrm>
          <a:prstGeom prst="rect">
            <a:avLst/>
          </a:prstGeom>
          <a:noFill/>
          <a:ln w="12700" cap="flat">
            <a:noFill/>
            <a:miter lim="800000"/>
            <a:headEnd/>
            <a:tailEnd/>
          </a:ln>
        </p:spPr>
      </p:pic>
    </p:spTree>
    <p:extLst>
      <p:ext uri="{BB962C8B-B14F-4D97-AF65-F5344CB8AC3E}">
        <p14:creationId xmlns:p14="http://schemas.microsoft.com/office/powerpoint/2010/main" val="293844123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dirty="0" smtClean="0"/>
              <a:t>Ruby</a:t>
            </a:r>
            <a:endParaRPr lang="en-US" dirty="0"/>
          </a:p>
        </p:txBody>
      </p:sp>
      <p:sp>
        <p:nvSpPr>
          <p:cNvPr id="58370" name="Rectangle 2"/>
          <p:cNvSpPr>
            <a:spLocks noGrp="1" noChangeArrowheads="1"/>
          </p:cNvSpPr>
          <p:nvPr>
            <p:ph idx="1"/>
          </p:nvPr>
        </p:nvSpPr>
        <p:spPr>
          <a:ln/>
        </p:spPr>
        <p:txBody>
          <a:bodyPr/>
          <a:lstStyle/>
          <a:p>
            <a:pPr marL="903288"/>
            <a:r>
              <a:rPr lang="en-US" dirty="0" smtClean="0">
                <a:latin typeface="Calibri"/>
                <a:cs typeface="Calibri"/>
              </a:rPr>
              <a:t>Ruby on Rails in Azure</a:t>
            </a:r>
            <a:br>
              <a:rPr lang="en-US" dirty="0" smtClean="0">
                <a:latin typeface="Calibri"/>
                <a:cs typeface="Calibri"/>
              </a:rPr>
            </a:br>
            <a:r>
              <a:rPr lang="en-US" sz="3200" dirty="0" smtClean="0">
                <a:latin typeface="Calibri"/>
                <a:cs typeface="Calibri"/>
              </a:rPr>
              <a:t>http://</a:t>
            </a:r>
            <a:r>
              <a:rPr lang="en-US" sz="3200" dirty="0" err="1" smtClean="0">
                <a:latin typeface="Calibri"/>
                <a:cs typeface="Calibri"/>
              </a:rPr>
              <a:t>rubyonrails.cloudapp.net</a:t>
            </a:r>
            <a:r>
              <a:rPr lang="en-US" sz="3200" dirty="0" smtClean="0">
                <a:latin typeface="Calibri"/>
                <a:cs typeface="Calibri"/>
              </a:rPr>
              <a:t>/</a:t>
            </a:r>
            <a:endParaRPr lang="en-US" dirty="0" smtClean="0">
              <a:latin typeface="Calibri"/>
              <a:cs typeface="Calibri"/>
            </a:endParaRPr>
          </a:p>
          <a:p>
            <a:pPr marL="903288"/>
            <a:r>
              <a:rPr lang="en-US" dirty="0" smtClean="0">
                <a:latin typeface="Calibri"/>
                <a:cs typeface="Calibri"/>
              </a:rPr>
              <a:t>Connect Ruby to SQL Azure : </a:t>
            </a:r>
            <a:br>
              <a:rPr lang="en-US" dirty="0" smtClean="0">
                <a:latin typeface="Calibri"/>
                <a:cs typeface="Calibri"/>
              </a:rPr>
            </a:br>
            <a:r>
              <a:rPr lang="en-US" sz="3200" dirty="0" smtClean="0">
                <a:latin typeface="Calibri"/>
                <a:cs typeface="Calibri"/>
              </a:rPr>
              <a:t>http://</a:t>
            </a:r>
            <a:r>
              <a:rPr lang="en-US" sz="3200" dirty="0" err="1" smtClean="0">
                <a:latin typeface="Calibri"/>
                <a:cs typeface="Calibri"/>
              </a:rPr>
              <a:t>sqlazureruby.codeplex.com</a:t>
            </a:r>
            <a:r>
              <a:rPr lang="en-US" sz="3200" dirty="0" smtClean="0">
                <a:latin typeface="Calibri"/>
                <a:cs typeface="Calibri"/>
              </a:rPr>
              <a:t>/</a:t>
            </a:r>
            <a:endParaRPr lang="en-US" dirty="0">
              <a:latin typeface="Calibri"/>
              <a:cs typeface="Calibri"/>
            </a:endParaRPr>
          </a:p>
        </p:txBody>
      </p:sp>
      <p:pic>
        <p:nvPicPr>
          <p:cNvPr id="5" name="Picture 4"/>
          <p:cNvPicPr>
            <a:picLocks noChangeAspect="1"/>
          </p:cNvPicPr>
          <p:nvPr/>
        </p:nvPicPr>
        <p:blipFill>
          <a:blip r:embed="rId2"/>
          <a:stretch>
            <a:fillRect/>
          </a:stretch>
        </p:blipFill>
        <p:spPr>
          <a:xfrm>
            <a:off x="1016000" y="533400"/>
            <a:ext cx="1270000" cy="1447800"/>
          </a:xfrm>
          <a:prstGeom prst="rect">
            <a:avLst/>
          </a:prstGeom>
        </p:spPr>
      </p:pic>
    </p:spTree>
    <p:extLst>
      <p:ext uri="{BB962C8B-B14F-4D97-AF65-F5344CB8AC3E}">
        <p14:creationId xmlns:p14="http://schemas.microsoft.com/office/powerpoint/2010/main" val="119046992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2476500" y="152400"/>
            <a:ext cx="9448800" cy="2095500"/>
          </a:xfrm>
          <a:ln/>
        </p:spPr>
        <p:txBody>
          <a:bodyPr/>
          <a:lstStyle/>
          <a:p>
            <a:pPr algn="l"/>
            <a:r>
              <a:rPr lang="en-US" dirty="0" smtClean="0"/>
              <a:t>Azure for Eclipse</a:t>
            </a:r>
            <a:endParaRPr lang="en-US" dirty="0"/>
          </a:p>
        </p:txBody>
      </p:sp>
      <p:sp>
        <p:nvSpPr>
          <p:cNvPr id="58370" name="Rectangle 2"/>
          <p:cNvSpPr>
            <a:spLocks noGrp="1" noChangeArrowheads="1"/>
          </p:cNvSpPr>
          <p:nvPr>
            <p:ph idx="1"/>
          </p:nvPr>
        </p:nvSpPr>
        <p:spPr>
          <a:xfrm>
            <a:off x="1079500" y="6553200"/>
            <a:ext cx="10845800" cy="2082800"/>
          </a:xfrm>
          <a:ln/>
        </p:spPr>
        <p:txBody>
          <a:bodyPr/>
          <a:lstStyle/>
          <a:p>
            <a:pPr marL="903288"/>
            <a:r>
              <a:rPr lang="en-US" dirty="0" smtClean="0">
                <a:latin typeface="Calibri"/>
                <a:cs typeface="Calibri"/>
              </a:rPr>
              <a:t>http://www.windowsazure4e.org/</a:t>
            </a:r>
            <a:endParaRPr lang="en-US" dirty="0">
              <a:latin typeface="Calibri"/>
              <a:cs typeface="Calibri"/>
            </a:endParaRPr>
          </a:p>
        </p:txBody>
      </p:sp>
      <p:pic>
        <p:nvPicPr>
          <p:cNvPr id="6" name="Picture 5"/>
          <p:cNvPicPr>
            <a:picLocks noChangeAspect="1"/>
          </p:cNvPicPr>
          <p:nvPr/>
        </p:nvPicPr>
        <p:blipFill>
          <a:blip r:embed="rId2"/>
          <a:stretch>
            <a:fillRect/>
          </a:stretch>
        </p:blipFill>
        <p:spPr>
          <a:xfrm>
            <a:off x="1092200" y="685800"/>
            <a:ext cx="1231900" cy="1231900"/>
          </a:xfrm>
          <a:prstGeom prst="rect">
            <a:avLst/>
          </a:prstGeom>
        </p:spPr>
      </p:pic>
      <p:pic>
        <p:nvPicPr>
          <p:cNvPr id="7" name="Picture 6" descr="lab1_1_OpenPersPhpDefault.png"/>
          <p:cNvPicPr>
            <a:picLocks noChangeAspect="1"/>
          </p:cNvPicPr>
          <p:nvPr/>
        </p:nvPicPr>
        <p:blipFill>
          <a:blip r:embed="rId3"/>
          <a:stretch>
            <a:fillRect/>
          </a:stretch>
        </p:blipFill>
        <p:spPr>
          <a:xfrm>
            <a:off x="2082800" y="2286000"/>
            <a:ext cx="3553565" cy="3220121"/>
          </a:xfrm>
          <a:prstGeom prst="rect">
            <a:avLst/>
          </a:prstGeom>
        </p:spPr>
      </p:pic>
      <p:pic>
        <p:nvPicPr>
          <p:cNvPr id="8" name="Picture 7" descr="lab1_1_PHPAzureSubprojects_3.png"/>
          <p:cNvPicPr>
            <a:picLocks noChangeAspect="1"/>
          </p:cNvPicPr>
          <p:nvPr/>
        </p:nvPicPr>
        <p:blipFill>
          <a:blip r:embed="rId4"/>
          <a:stretch>
            <a:fillRect/>
          </a:stretch>
        </p:blipFill>
        <p:spPr>
          <a:xfrm>
            <a:off x="6045200" y="3733800"/>
            <a:ext cx="3429000" cy="321379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2476500" y="152400"/>
            <a:ext cx="9448800" cy="2095500"/>
          </a:xfrm>
          <a:ln/>
        </p:spPr>
        <p:txBody>
          <a:bodyPr/>
          <a:lstStyle/>
          <a:p>
            <a:pPr algn="l"/>
            <a:r>
              <a:rPr lang="en-US"/>
              <a:t>CloudCache</a:t>
            </a:r>
          </a:p>
        </p:txBody>
      </p:sp>
      <p:sp>
        <p:nvSpPr>
          <p:cNvPr id="60418" name="Rectangle 2"/>
          <p:cNvSpPr>
            <a:spLocks noGrp="1" noChangeArrowheads="1"/>
          </p:cNvSpPr>
          <p:nvPr>
            <p:ph idx="1"/>
          </p:nvPr>
        </p:nvSpPr>
        <p:spPr>
          <a:xfrm>
            <a:off x="1079500" y="2197100"/>
            <a:ext cx="10845800" cy="5537200"/>
          </a:xfrm>
          <a:ln/>
        </p:spPr>
        <p:txBody>
          <a:bodyPr/>
          <a:lstStyle/>
          <a:p>
            <a:pPr marL="903288"/>
            <a:r>
              <a:rPr lang="en-US"/>
              <a:t>Distributed Caching</a:t>
            </a:r>
          </a:p>
          <a:p>
            <a:pPr marL="903288"/>
            <a:r>
              <a:rPr lang="en-US"/>
              <a:t>Memcached</a:t>
            </a:r>
          </a:p>
        </p:txBody>
      </p:sp>
      <p:pic>
        <p:nvPicPr>
          <p:cNvPr id="60419" name="Picture 3"/>
          <p:cNvPicPr>
            <a:picLocks noChangeAspect="1" noChangeArrowheads="1"/>
          </p:cNvPicPr>
          <p:nvPr/>
        </p:nvPicPr>
        <p:blipFill>
          <a:blip r:embed="rId2"/>
          <a:srcRect/>
          <a:stretch>
            <a:fillRect/>
          </a:stretch>
        </p:blipFill>
        <p:spPr bwMode="auto">
          <a:xfrm>
            <a:off x="939800" y="571500"/>
            <a:ext cx="1270000" cy="1270000"/>
          </a:xfrm>
          <a:prstGeom prst="rect">
            <a:avLst/>
          </a:prstGeom>
          <a:noFill/>
          <a:ln w="12700" cap="flat">
            <a:noFill/>
            <a:miter lim="800000"/>
            <a:headEnd/>
            <a:tailEnd/>
          </a:ln>
        </p:spPr>
      </p:pic>
      <p:pic>
        <p:nvPicPr>
          <p:cNvPr id="60420" name="Picture 4"/>
          <p:cNvPicPr>
            <a:picLocks noChangeAspect="1" noChangeArrowheads="1"/>
          </p:cNvPicPr>
          <p:nvPr/>
        </p:nvPicPr>
        <p:blipFill>
          <a:blip r:embed="rId3"/>
          <a:srcRect/>
          <a:stretch>
            <a:fillRect/>
          </a:stretch>
        </p:blipFill>
        <p:spPr bwMode="auto">
          <a:xfrm>
            <a:off x="7315200" y="2228850"/>
            <a:ext cx="4737100" cy="5543550"/>
          </a:xfrm>
          <a:prstGeom prst="rect">
            <a:avLst/>
          </a:prstGeom>
          <a:noFill/>
          <a:ln w="12700" cap="flat">
            <a:noFill/>
            <a:miter lim="800000"/>
            <a:headEnd/>
            <a:tailEnd/>
          </a:ln>
        </p:spPr>
      </p:pic>
      <p:sp>
        <p:nvSpPr>
          <p:cNvPr id="60421" name="Rectangle 5"/>
          <p:cNvSpPr>
            <a:spLocks/>
          </p:cNvSpPr>
          <p:nvPr/>
        </p:nvSpPr>
        <p:spPr bwMode="auto">
          <a:xfrm>
            <a:off x="3055166" y="7756723"/>
            <a:ext cx="6896055" cy="615553"/>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u="sng" dirty="0">
                <a:solidFill>
                  <a:schemeClr val="tx1"/>
                </a:solidFill>
                <a:latin typeface="Calibri" pitchFamily="34" charset="0"/>
                <a:ea typeface="American Typewriter" charset="0"/>
                <a:cs typeface="Calibri" pitchFamily="34" charset="0"/>
                <a:hlinkClick r:id="rId4"/>
              </a:rPr>
              <a:t>http://cloudcache.codeplex.com</a:t>
            </a:r>
            <a:r>
              <a:rPr lang="en-US" dirty="0">
                <a:solidFill>
                  <a:schemeClr val="tx1"/>
                </a:solidFill>
                <a:latin typeface="Calibri" pitchFamily="34" charset="0"/>
                <a:ea typeface="American Typewriter" charset="0"/>
                <a:cs typeface="Calibri" pitchFamily="34" charset="0"/>
              </a:rPr>
              <a:t>/</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2476500" y="152400"/>
            <a:ext cx="9448800" cy="2095500"/>
          </a:xfrm>
          <a:ln/>
        </p:spPr>
        <p:txBody>
          <a:bodyPr/>
          <a:lstStyle/>
          <a:p>
            <a:pPr algn="l"/>
            <a:r>
              <a:rPr lang="en-US" dirty="0" smtClean="0"/>
              <a:t>Summary</a:t>
            </a:r>
            <a:endParaRPr lang="en-US" dirty="0"/>
          </a:p>
        </p:txBody>
      </p:sp>
      <p:sp>
        <p:nvSpPr>
          <p:cNvPr id="60418" name="Rectangle 2"/>
          <p:cNvSpPr>
            <a:spLocks noGrp="1" noChangeArrowheads="1"/>
          </p:cNvSpPr>
          <p:nvPr>
            <p:ph idx="1"/>
          </p:nvPr>
        </p:nvSpPr>
        <p:spPr>
          <a:xfrm>
            <a:off x="1079500" y="2197100"/>
            <a:ext cx="10845800" cy="5537200"/>
          </a:xfrm>
          <a:ln/>
        </p:spPr>
        <p:txBody>
          <a:bodyPr anchor="t"/>
          <a:lstStyle/>
          <a:p>
            <a:r>
              <a:rPr lang="en-US" sz="3200" dirty="0" smtClean="0"/>
              <a:t>Windows Azure is the OS for the cloud</a:t>
            </a:r>
          </a:p>
          <a:p>
            <a:r>
              <a:rPr lang="en-US" sz="3200" dirty="0" smtClean="0"/>
              <a:t>Lets you build services without the operational worry</a:t>
            </a:r>
          </a:p>
          <a:p>
            <a:r>
              <a:rPr lang="en-US" sz="3200" dirty="0" smtClean="0"/>
              <a:t>Designed for Scalability &amp; Availability</a:t>
            </a:r>
          </a:p>
          <a:p>
            <a:r>
              <a:rPr lang="en-US" sz="3200" dirty="0" smtClean="0"/>
              <a:t>Automated Service Management</a:t>
            </a:r>
          </a:p>
          <a:p>
            <a:r>
              <a:rPr lang="en-US" sz="3200" dirty="0" smtClean="0"/>
              <a:t>Compute</a:t>
            </a:r>
          </a:p>
          <a:p>
            <a:r>
              <a:rPr lang="en-US" sz="3200" dirty="0" smtClean="0"/>
              <a:t>Storage</a:t>
            </a:r>
          </a:p>
          <a:p>
            <a:r>
              <a:rPr lang="en-US" sz="3200" dirty="0" smtClean="0"/>
              <a:t>Developer SDK</a:t>
            </a:r>
          </a:p>
          <a:p>
            <a:r>
              <a:rPr lang="en-US" sz="3200" dirty="0" smtClean="0"/>
              <a:t>Utility computing - Pay-as-you-go pricing</a:t>
            </a:r>
            <a:endParaRPr lang="en-US" sz="3200" dirty="0"/>
          </a:p>
        </p:txBody>
      </p:sp>
      <p:pic>
        <p:nvPicPr>
          <p:cNvPr id="7" name="Picture 26"/>
          <p:cNvPicPr>
            <a:picLocks noChangeAspect="1" noChangeArrowheads="1"/>
          </p:cNvPicPr>
          <p:nvPr/>
        </p:nvPicPr>
        <p:blipFill>
          <a:blip r:embed="rId2"/>
          <a:srcRect/>
          <a:stretch>
            <a:fillRect/>
          </a:stretch>
        </p:blipFill>
        <p:spPr bwMode="auto">
          <a:xfrm>
            <a:off x="939800" y="3810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2476500" y="152400"/>
            <a:ext cx="9448800" cy="2095500"/>
          </a:xfrm>
          <a:ln/>
        </p:spPr>
        <p:txBody>
          <a:bodyPr/>
          <a:lstStyle/>
          <a:p>
            <a:pPr algn="l"/>
            <a:r>
              <a:rPr lang="en-US" dirty="0" smtClean="0"/>
              <a:t>Resources</a:t>
            </a:r>
            <a:endParaRPr lang="en-US" dirty="0"/>
          </a:p>
        </p:txBody>
      </p:sp>
      <p:sp>
        <p:nvSpPr>
          <p:cNvPr id="60418" name="Rectangle 2"/>
          <p:cNvSpPr>
            <a:spLocks noGrp="1" noChangeArrowheads="1"/>
          </p:cNvSpPr>
          <p:nvPr>
            <p:ph idx="1"/>
          </p:nvPr>
        </p:nvSpPr>
        <p:spPr>
          <a:xfrm>
            <a:off x="1101800" y="2788568"/>
            <a:ext cx="10845800" cy="5537200"/>
          </a:xfrm>
          <a:ln/>
        </p:spPr>
        <p:txBody>
          <a:bodyPr/>
          <a:lstStyle/>
          <a:p>
            <a:pPr marL="903288"/>
            <a:r>
              <a:rPr lang="en-US" dirty="0" smtClean="0"/>
              <a:t>Project and Presentation</a:t>
            </a:r>
            <a:br>
              <a:rPr lang="en-US" dirty="0" smtClean="0"/>
            </a:br>
            <a:r>
              <a:rPr lang="en-US" sz="3600" dirty="0" smtClean="0">
                <a:hlinkClick r:id="rId2"/>
              </a:rPr>
              <a:t>http</a:t>
            </a:r>
            <a:r>
              <a:rPr lang="en-US" sz="3600" dirty="0">
                <a:hlinkClick r:id="rId2"/>
              </a:rPr>
              <a:t>:/</a:t>
            </a:r>
            <a:r>
              <a:rPr lang="en-US" sz="3600" dirty="0" smtClean="0">
                <a:hlinkClick r:id="rId2"/>
              </a:rPr>
              <a:t>/github.com/einari/gadgetshop</a:t>
            </a:r>
            <a:endParaRPr lang="en-US" dirty="0" smtClean="0"/>
          </a:p>
          <a:p>
            <a:pPr marL="903288"/>
            <a:r>
              <a:rPr lang="en-US" dirty="0" smtClean="0"/>
              <a:t>Windows Azure Platform</a:t>
            </a:r>
            <a:br>
              <a:rPr lang="en-US" dirty="0" smtClean="0"/>
            </a:br>
            <a:r>
              <a:rPr lang="en-US" sz="3600" dirty="0" smtClean="0">
                <a:hlinkClick r:id="rId2"/>
              </a:rPr>
              <a:t>http://www.azure.com/</a:t>
            </a:r>
            <a:r>
              <a:rPr lang="en-US" sz="3600" dirty="0" smtClean="0"/>
              <a:t> </a:t>
            </a:r>
            <a:endParaRPr lang="en-US" dirty="0" smtClean="0"/>
          </a:p>
          <a:p>
            <a:pPr marL="903288"/>
            <a:r>
              <a:rPr lang="en-US" dirty="0" smtClean="0"/>
              <a:t>Windows Azure Platform Training Kit</a:t>
            </a:r>
            <a:br>
              <a:rPr lang="en-US" dirty="0" smtClean="0"/>
            </a:br>
            <a:r>
              <a:rPr lang="en-US" sz="3200" dirty="0" smtClean="0">
                <a:hlinkClick r:id="rId3"/>
              </a:rPr>
              <a:t>http://www.microsoft.com/downloads/details.aspx?FamilyID=413E88F8-5966-4A83-B309-53B7B77EDF78&amp;displaylang=en</a:t>
            </a:r>
            <a:r>
              <a:rPr lang="en-US" sz="3200" dirty="0" smtClean="0"/>
              <a:t> </a:t>
            </a:r>
            <a:endParaRPr lang="en-US" dirty="0" smtClean="0"/>
          </a:p>
          <a:p>
            <a:pPr marL="903288"/>
            <a:endParaRPr lang="en-US" dirty="0"/>
          </a:p>
        </p:txBody>
      </p:sp>
      <p:pic>
        <p:nvPicPr>
          <p:cNvPr id="7" name="Picture 21"/>
          <p:cNvPicPr>
            <a:picLocks noChangeAspect="1" noChangeArrowheads="1"/>
          </p:cNvPicPr>
          <p:nvPr/>
        </p:nvPicPr>
        <p:blipFill>
          <a:blip r:embed="rId4"/>
          <a:srcRect/>
          <a:stretch>
            <a:fillRect/>
          </a:stretch>
        </p:blipFill>
        <p:spPr bwMode="auto">
          <a:xfrm>
            <a:off x="787400" y="3810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1441" name="Picture 1"/>
          <p:cNvPicPr>
            <a:picLocks noChangeAspect="1" noChangeArrowheads="1"/>
          </p:cNvPicPr>
          <p:nvPr/>
        </p:nvPicPr>
        <p:blipFill>
          <a:blip r:embed="rId2"/>
          <a:srcRect/>
          <a:stretch>
            <a:fillRect/>
          </a:stretch>
        </p:blipFill>
        <p:spPr bwMode="auto">
          <a:xfrm>
            <a:off x="1817688" y="192088"/>
            <a:ext cx="9355137" cy="9355137"/>
          </a:xfrm>
          <a:prstGeom prst="rect">
            <a:avLst/>
          </a:prstGeom>
          <a:noFill/>
          <a:ln w="12700" cap="flat">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p:cNvPicPr>
            <a:picLocks noChangeAspect="1" noChangeArrowheads="1"/>
          </p:cNvPicPr>
          <p:nvPr/>
        </p:nvPicPr>
        <p:blipFill>
          <a:blip r:embed="rId2"/>
          <a:srcRect/>
          <a:stretch>
            <a:fillRect/>
          </a:stretch>
        </p:blipFill>
        <p:spPr bwMode="auto">
          <a:xfrm>
            <a:off x="-295275" y="-3184525"/>
            <a:ext cx="13595350" cy="16122650"/>
          </a:xfrm>
          <a:prstGeom prst="rect">
            <a:avLst/>
          </a:prstGeom>
          <a:noFill/>
          <a:ln w="12700" cap="flat">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p:cNvPicPr>
            <a:picLocks noChangeAspect="1" noChangeArrowheads="1"/>
          </p:cNvPicPr>
          <p:nvPr/>
        </p:nvPicPr>
        <p:blipFill>
          <a:blip r:embed="rId2"/>
          <a:srcRect/>
          <a:stretch>
            <a:fillRect/>
          </a:stretch>
        </p:blipFill>
        <p:spPr bwMode="auto">
          <a:xfrm>
            <a:off x="-1293813" y="-322263"/>
            <a:ext cx="15592426" cy="10385426"/>
          </a:xfrm>
          <a:prstGeom prst="rect">
            <a:avLst/>
          </a:prstGeom>
          <a:noFill/>
          <a:ln w="12700" cap="flat">
            <a:noFill/>
            <a:miter lim="800000"/>
            <a:headEnd/>
            <a:tailEnd/>
          </a:ln>
        </p:spPr>
      </p:pic>
    </p:spTree>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sp>
        <p:nvSpPr>
          <p:cNvPr id="21506" name="Rectangle 2"/>
          <p:cNvSpPr>
            <a:spLocks noGrp="1" noChangeArrowheads="1"/>
          </p:cNvSpPr>
          <p:nvPr>
            <p:ph idx="1"/>
          </p:nvPr>
        </p:nvSpPr>
        <p:spPr>
          <a:ln/>
        </p:spPr>
        <p:txBody>
          <a:bodyPr anchor="t"/>
          <a:lstStyle/>
          <a:p>
            <a:r>
              <a:rPr lang="en-US" sz="2800" dirty="0" smtClean="0">
                <a:latin typeface="Calibri"/>
                <a:cs typeface="Calibri"/>
              </a:rPr>
              <a:t>Hardware Abstraction across multiple servers</a:t>
            </a:r>
          </a:p>
          <a:p>
            <a:r>
              <a:rPr lang="en-US" sz="2800" dirty="0" smtClean="0">
                <a:latin typeface="Calibri"/>
                <a:cs typeface="Calibri"/>
              </a:rPr>
              <a:t>Distributed Scalable, Available Storage</a:t>
            </a:r>
          </a:p>
          <a:p>
            <a:r>
              <a:rPr lang="en-US" sz="2800" dirty="0" smtClean="0">
                <a:latin typeface="Calibri"/>
                <a:cs typeface="Calibri"/>
              </a:rPr>
              <a:t>Deployment, Monitoring and Maintenance</a:t>
            </a:r>
          </a:p>
          <a:p>
            <a:r>
              <a:rPr lang="en-US" sz="2800" dirty="0" smtClean="0">
                <a:latin typeface="Calibri"/>
                <a:cs typeface="Calibri"/>
              </a:rPr>
              <a:t>Automated Service Management, Load Balancers, DNS</a:t>
            </a:r>
          </a:p>
          <a:p>
            <a:r>
              <a:rPr lang="en-US" sz="2800" dirty="0" smtClean="0">
                <a:latin typeface="Calibri"/>
                <a:cs typeface="Calibri"/>
              </a:rPr>
              <a:t>Programming Environments</a:t>
            </a:r>
          </a:p>
          <a:p>
            <a:r>
              <a:rPr lang="en-US" sz="2800" dirty="0" smtClean="0">
                <a:latin typeface="Calibri"/>
                <a:cs typeface="Calibri"/>
              </a:rPr>
              <a:t>Interoperability</a:t>
            </a:r>
          </a:p>
          <a:p>
            <a:r>
              <a:rPr lang="en-US" sz="2800" dirty="0" smtClean="0">
                <a:latin typeface="Calibri"/>
                <a:cs typeface="Calibri"/>
              </a:rPr>
              <a:t>Designed for Utility Computing</a:t>
            </a:r>
          </a:p>
          <a:p>
            <a:pPr>
              <a:buNone/>
            </a:pPr>
            <a:endParaRPr lang="en-US" sz="2800" dirty="0" smtClean="0">
              <a:latin typeface="Calibri"/>
              <a:cs typeface="Calibri"/>
            </a:endParaRPr>
          </a:p>
          <a:p>
            <a:pPr marL="903288"/>
            <a:endParaRPr lang="en-US" sz="2800" dirty="0">
              <a:latin typeface="Calibri"/>
              <a:cs typeface="Calibri"/>
            </a:endParaRPr>
          </a:p>
        </p:txBody>
      </p:sp>
      <p:pic>
        <p:nvPicPr>
          <p:cNvPr id="21507"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150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Operating system for the cloud</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sp>
        <p:nvSpPr>
          <p:cNvPr id="22530" name="Rectangle 2"/>
          <p:cNvSpPr>
            <a:spLocks noGrp="1" noChangeArrowheads="1"/>
          </p:cNvSpPr>
          <p:nvPr>
            <p:ph idx="1"/>
          </p:nvPr>
        </p:nvSpPr>
        <p:spPr>
          <a:ln/>
        </p:spPr>
        <p:txBody>
          <a:bodyPr/>
          <a:lstStyle/>
          <a:p>
            <a:r>
              <a:rPr lang="en-US" sz="3200" dirty="0" smtClean="0">
                <a:latin typeface="Calibri"/>
                <a:cs typeface="Calibri"/>
              </a:rPr>
              <a:t>OS Takes care of your service in the cloud</a:t>
            </a:r>
          </a:p>
          <a:p>
            <a:pPr lvl="1"/>
            <a:r>
              <a:rPr lang="en-US" sz="3200" dirty="0" smtClean="0">
                <a:latin typeface="Calibri"/>
                <a:cs typeface="Calibri"/>
              </a:rPr>
              <a:t>Deployment</a:t>
            </a:r>
          </a:p>
          <a:p>
            <a:pPr lvl="1"/>
            <a:r>
              <a:rPr lang="en-US" sz="3200" dirty="0" smtClean="0">
                <a:latin typeface="Calibri"/>
                <a:cs typeface="Calibri"/>
              </a:rPr>
              <a:t>Availability</a:t>
            </a:r>
          </a:p>
          <a:p>
            <a:pPr lvl="1"/>
            <a:r>
              <a:rPr lang="en-US" sz="3200" dirty="0" smtClean="0">
                <a:latin typeface="Calibri"/>
                <a:cs typeface="Calibri"/>
              </a:rPr>
              <a:t>Patching</a:t>
            </a:r>
          </a:p>
          <a:p>
            <a:pPr lvl="1"/>
            <a:r>
              <a:rPr lang="en-US" sz="3200" dirty="0" smtClean="0">
                <a:latin typeface="Calibri"/>
                <a:cs typeface="Calibri"/>
              </a:rPr>
              <a:t>Hardware Configuration</a:t>
            </a:r>
          </a:p>
          <a:p>
            <a:endParaRPr lang="en-US" sz="3200" dirty="0" smtClean="0">
              <a:latin typeface="Calibri"/>
              <a:cs typeface="Calibri"/>
            </a:endParaRPr>
          </a:p>
          <a:p>
            <a:r>
              <a:rPr lang="en-US" sz="3200" dirty="0" smtClean="0">
                <a:latin typeface="Calibri"/>
                <a:cs typeface="Calibri"/>
              </a:rPr>
              <a:t>You worry about writing the service</a:t>
            </a:r>
            <a:endParaRPr lang="en-US" sz="3200" dirty="0">
              <a:latin typeface="Calibri"/>
              <a:cs typeface="Calibri"/>
            </a:endParaRPr>
          </a:p>
        </p:txBody>
      </p:sp>
      <p:pic>
        <p:nvPicPr>
          <p:cNvPr id="22531"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2532"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Reduce complexity of scalability...</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3555"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
        <p:nvSpPr>
          <p:cNvPr id="23556"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sz="3600" dirty="0">
                <a:solidFill>
                  <a:srgbClr val="D8A171"/>
                </a:solidFill>
                <a:latin typeface="Calibri" pitchFamily="34" charset="0"/>
                <a:ea typeface="American Typewriter" charset="0"/>
                <a:cs typeface="Calibri" pitchFamily="34" charset="0"/>
              </a:rPr>
              <a:t>Designed for scalability and availability</a:t>
            </a:r>
          </a:p>
        </p:txBody>
      </p:sp>
      <p:pic>
        <p:nvPicPr>
          <p:cNvPr id="6" name="Picture 5" descr="server.png"/>
          <p:cNvPicPr>
            <a:picLocks noChangeAspect="1"/>
          </p:cNvPicPr>
          <p:nvPr/>
        </p:nvPicPr>
        <p:blipFill>
          <a:blip r:embed="rId3"/>
          <a:stretch>
            <a:fillRect/>
          </a:stretch>
        </p:blipFill>
        <p:spPr>
          <a:xfrm>
            <a:off x="9321800" y="2971800"/>
            <a:ext cx="1626052" cy="1626052"/>
          </a:xfrm>
          <a:prstGeom prst="rect">
            <a:avLst/>
          </a:prstGeom>
        </p:spPr>
      </p:pic>
      <p:pic>
        <p:nvPicPr>
          <p:cNvPr id="7" name="Picture 6" descr="server.png"/>
          <p:cNvPicPr>
            <a:picLocks noChangeAspect="1"/>
          </p:cNvPicPr>
          <p:nvPr/>
        </p:nvPicPr>
        <p:blipFill>
          <a:blip r:embed="rId3"/>
          <a:stretch>
            <a:fillRect/>
          </a:stretch>
        </p:blipFill>
        <p:spPr>
          <a:xfrm>
            <a:off x="9398000" y="4800600"/>
            <a:ext cx="1626052" cy="1626052"/>
          </a:xfrm>
          <a:prstGeom prst="rect">
            <a:avLst/>
          </a:prstGeom>
        </p:spPr>
      </p:pic>
      <p:pic>
        <p:nvPicPr>
          <p:cNvPr id="8" name="Picture 7" descr="server.png"/>
          <p:cNvPicPr>
            <a:picLocks noChangeAspect="1"/>
          </p:cNvPicPr>
          <p:nvPr/>
        </p:nvPicPr>
        <p:blipFill>
          <a:blip r:embed="rId3"/>
          <a:stretch>
            <a:fillRect/>
          </a:stretch>
        </p:blipFill>
        <p:spPr>
          <a:xfrm>
            <a:off x="9398000" y="6629400"/>
            <a:ext cx="1626052" cy="1626052"/>
          </a:xfrm>
          <a:prstGeom prst="rect">
            <a:avLst/>
          </a:prstGeom>
        </p:spPr>
      </p:pic>
      <p:pic>
        <p:nvPicPr>
          <p:cNvPr id="9" name="Picture 8" descr="server.png"/>
          <p:cNvPicPr>
            <a:picLocks noChangeAspect="1"/>
          </p:cNvPicPr>
          <p:nvPr/>
        </p:nvPicPr>
        <p:blipFill>
          <a:blip r:embed="rId3"/>
          <a:stretch>
            <a:fillRect/>
          </a:stretch>
        </p:blipFill>
        <p:spPr>
          <a:xfrm>
            <a:off x="6197600" y="4495800"/>
            <a:ext cx="1626052" cy="1626052"/>
          </a:xfrm>
          <a:prstGeom prst="rect">
            <a:avLst/>
          </a:prstGeom>
        </p:spPr>
      </p:pic>
      <p:cxnSp>
        <p:nvCxnSpPr>
          <p:cNvPr id="18" name="Straight Arrow Connector 17"/>
          <p:cNvCxnSpPr/>
          <p:nvPr/>
        </p:nvCxnSpPr>
        <p:spPr bwMode="auto">
          <a:xfrm flipV="1">
            <a:off x="7493000" y="3657600"/>
            <a:ext cx="2209800" cy="1524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bwMode="auto">
          <a:xfrm>
            <a:off x="7493000" y="5257800"/>
            <a:ext cx="2209800" cy="381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p:nvPr/>
        </p:nvCxnSpPr>
        <p:spPr bwMode="auto">
          <a:xfrm rot="16200000" flipH="1">
            <a:off x="7493000" y="5257800"/>
            <a:ext cx="2209800" cy="22098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sp>
        <p:nvSpPr>
          <p:cNvPr id="28" name="Right Arrow 27"/>
          <p:cNvSpPr/>
          <p:nvPr/>
        </p:nvSpPr>
        <p:spPr bwMode="auto">
          <a:xfrm>
            <a:off x="5511800" y="5029200"/>
            <a:ext cx="838200" cy="6096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tx1"/>
              </a:solidFill>
              <a:latin typeface="Calibri" pitchFamily="34" charset="0"/>
            </a:endParaRPr>
          </a:p>
        </p:txBody>
      </p:sp>
      <p:pic>
        <p:nvPicPr>
          <p:cNvPr id="29" name="Picture 28" descr="cloud.png"/>
          <p:cNvPicPr>
            <a:picLocks noChangeAspect="1"/>
          </p:cNvPicPr>
          <p:nvPr/>
        </p:nvPicPr>
        <p:blipFill>
          <a:blip r:embed="rId4"/>
          <a:stretch>
            <a:fillRect/>
          </a:stretch>
        </p:blipFill>
        <p:spPr>
          <a:xfrm>
            <a:off x="3759200" y="4800600"/>
            <a:ext cx="1626052" cy="1626052"/>
          </a:xfrm>
          <a:prstGeom prst="rect">
            <a:avLst/>
          </a:prstGeom>
        </p:spPr>
      </p:pic>
      <p:pic>
        <p:nvPicPr>
          <p:cNvPr id="30" name="Picture 29" descr="workplace.png"/>
          <p:cNvPicPr>
            <a:picLocks noChangeAspect="1"/>
          </p:cNvPicPr>
          <p:nvPr/>
        </p:nvPicPr>
        <p:blipFill>
          <a:blip r:embed="rId5"/>
          <a:stretch>
            <a:fillRect/>
          </a:stretch>
        </p:blipFill>
        <p:spPr>
          <a:xfrm>
            <a:off x="1701800" y="44196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1975" y="2342105"/>
            <a:ext cx="2784565" cy="8007303"/>
          </a:xfrm>
          <a:prstGeom prst="roundRect">
            <a:avLst>
              <a:gd name="adj" fmla="val 0"/>
            </a:avLst>
          </a:prstGeom>
          <a:gradFill flip="none" rotWithShape="1">
            <a:gsLst>
              <a:gs pos="0">
                <a:srgbClr val="041E3A">
                  <a:alpha val="27000"/>
                </a:srgbClr>
              </a:gs>
              <a:gs pos="39000">
                <a:schemeClr val="bg1">
                  <a:alpha val="20000"/>
                </a:schemeClr>
              </a:gs>
              <a:gs pos="88000">
                <a:schemeClr val="bg1">
                  <a:alpha val="39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73356" tIns="86679" rIns="173356" bIns="86679" numCol="1" rtlCol="0" anchor="ctr" anchorCtr="0" compatLnSpc="1">
            <a:prstTxWarp prst="textNoShape">
              <a:avLst/>
            </a:prstTxWarp>
          </a:bodyPr>
          <a:lstStyle/>
          <a:p>
            <a:pPr defTabSz="1733072"/>
            <a:r>
              <a:rPr lang="en-US" sz="3400" dirty="0">
                <a:latin typeface="Segoe" pitchFamily="34" charset="0"/>
              </a:rPr>
              <a:t> </a:t>
            </a:r>
          </a:p>
        </p:txBody>
      </p:sp>
      <p:sp>
        <p:nvSpPr>
          <p:cNvPr id="4" name="Rounded Rectangle 3"/>
          <p:cNvSpPr/>
          <p:nvPr/>
        </p:nvSpPr>
        <p:spPr bwMode="auto">
          <a:xfrm>
            <a:off x="0" y="2342105"/>
            <a:ext cx="5121974" cy="8007303"/>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73356" tIns="86679" rIns="173356" bIns="86679" numCol="1" rtlCol="0" anchor="ctr" anchorCtr="0" compatLnSpc="1">
            <a:prstTxWarp prst="textNoShape">
              <a:avLst/>
            </a:prstTxWarp>
          </a:bodyPr>
          <a:lstStyle/>
          <a:p>
            <a:pPr defTabSz="1733072"/>
            <a:r>
              <a:rPr lang="en-US" sz="3400" dirty="0">
                <a:latin typeface="Segoe" pitchFamily="34" charset="0"/>
              </a:rPr>
              <a:t> </a:t>
            </a:r>
          </a:p>
        </p:txBody>
      </p:sp>
      <p:sp>
        <p:nvSpPr>
          <p:cNvPr id="5" name="Rounded Rectangle 4"/>
          <p:cNvSpPr/>
          <p:nvPr/>
        </p:nvSpPr>
        <p:spPr bwMode="auto">
          <a:xfrm>
            <a:off x="7906540" y="2342105"/>
            <a:ext cx="5098261" cy="8007303"/>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73356" tIns="86679" rIns="173356" bIns="86679" numCol="1" rtlCol="0" anchor="ctr" anchorCtr="0" compatLnSpc="1">
            <a:prstTxWarp prst="textNoShape">
              <a:avLst/>
            </a:prstTxWarp>
          </a:bodyPr>
          <a:lstStyle/>
          <a:p>
            <a:pPr defTabSz="1733072"/>
            <a:r>
              <a:rPr lang="en-US" sz="3400" dirty="0">
                <a:latin typeface="Segoe" pitchFamily="34" charset="0"/>
              </a:rPr>
              <a:t> </a:t>
            </a:r>
          </a:p>
        </p:txBody>
      </p:sp>
      <p:pic>
        <p:nvPicPr>
          <p:cNvPr id="6" name="Picture 6" descr="\\server3\InternalBin\Resource DVD\DVD_ART36\Artwork_Imagery\Icons - Illustrations\Maps Globes\world map Transparent blu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3687776"/>
            <a:ext cx="5120280" cy="5515699"/>
          </a:xfrm>
          <a:prstGeom prst="rect">
            <a:avLst/>
          </a:prstGeom>
          <a:noFill/>
        </p:spPr>
      </p:pic>
      <p:pic>
        <p:nvPicPr>
          <p:cNvPr id="7" name="Picture 6" descr="\\server3\InternalBin\Resource DVD\DVD_ART36\Artwork_Imagery\Icons - Illustrations\Maps Globes\world map Transparent blue.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32137" y="3701323"/>
            <a:ext cx="2764240" cy="5515699"/>
          </a:xfrm>
          <a:prstGeom prst="rect">
            <a:avLst/>
          </a:prstGeom>
          <a:noFill/>
        </p:spPr>
      </p:pic>
      <p:pic>
        <p:nvPicPr>
          <p:cNvPr id="8" name="Picture 6" descr="\\server3\InternalBin\Resource DVD\DVD_ART36\Artwork_Imagery\Icons - Illustrations\Maps Globes\world map Transparent blue.png"/>
          <p:cNvPicPr>
            <a:picLocks noChangeAspect="1" noChangeArrowheads="1"/>
          </p:cNvPicPr>
          <p:nvPr/>
        </p:nvPicPr>
        <p:blipFill>
          <a:blip r:embed="rId5" cstate="screen">
            <a:extLst>
              <a:ext uri="{28A0092B-C50C-407E-A947-70E740481C1C}">
                <a14:useLocalDpi xmlns:a14="http://schemas.microsoft.com/office/drawing/2010/main"/>
              </a:ext>
            </a:extLst>
          </a:blip>
          <a:srcRect r="-1748"/>
          <a:stretch>
            <a:fillRect/>
          </a:stretch>
        </p:blipFill>
        <p:spPr bwMode="auto">
          <a:xfrm>
            <a:off x="7906540" y="3701323"/>
            <a:ext cx="5098261" cy="5515699"/>
          </a:xfrm>
          <a:prstGeom prst="rect">
            <a:avLst/>
          </a:prstGeom>
          <a:noFill/>
        </p:spPr>
      </p:pic>
      <p:sp>
        <p:nvSpPr>
          <p:cNvPr id="9" name="Rectangle 8"/>
          <p:cNvSpPr/>
          <p:nvPr/>
        </p:nvSpPr>
        <p:spPr bwMode="auto">
          <a:xfrm>
            <a:off x="2" y="5594053"/>
            <a:ext cx="13004799" cy="4375573"/>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sp>
        <p:nvSpPr>
          <p:cNvPr id="10" name="TextBox 9"/>
          <p:cNvSpPr txBox="1">
            <a:spLocks noChangeArrowheads="1"/>
          </p:cNvSpPr>
          <p:nvPr/>
        </p:nvSpPr>
        <p:spPr bwMode="auto">
          <a:xfrm>
            <a:off x="645518" y="2338952"/>
            <a:ext cx="3825270" cy="562203"/>
          </a:xfrm>
          <a:prstGeom prst="rect">
            <a:avLst/>
          </a:prstGeom>
          <a:noFill/>
          <a:ln w="9525">
            <a:noFill/>
            <a:miter lim="800000"/>
            <a:headEnd/>
            <a:tailEnd/>
          </a:ln>
        </p:spPr>
        <p:txBody>
          <a:bodyPr wrap="square" lIns="130046" tIns="65023" rIns="130046" bIns="65023">
            <a:spAutoFit/>
          </a:bodyPr>
          <a:lstStyle/>
          <a:p>
            <a:pPr algn="ctr" eaLnBrk="0" hangingPunct="0"/>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latin typeface="Calibri"/>
                <a:cs typeface="Calibri"/>
              </a:rPr>
              <a:t>North America Region </a:t>
            </a:r>
          </a:p>
        </p:txBody>
      </p:sp>
      <p:sp>
        <p:nvSpPr>
          <p:cNvPr id="11" name="TextBox 8"/>
          <p:cNvSpPr txBox="1">
            <a:spLocks noChangeArrowheads="1"/>
          </p:cNvSpPr>
          <p:nvPr/>
        </p:nvSpPr>
        <p:spPr bwMode="auto">
          <a:xfrm>
            <a:off x="6001423" y="6317633"/>
            <a:ext cx="2185869" cy="746869"/>
          </a:xfrm>
          <a:prstGeom prst="rect">
            <a:avLst/>
          </a:prstGeom>
          <a:noFill/>
          <a:ln w="9525">
            <a:noFill/>
            <a:miter lim="800000"/>
            <a:headEnd/>
            <a:tailEnd/>
          </a:ln>
        </p:spPr>
        <p:txBody>
          <a:bodyPr wrap="square" lIns="130046" tIns="65023" rIns="130046" bIns="65023">
            <a:spAutoFit/>
          </a:bodyPr>
          <a:lstStyle/>
          <a:p>
            <a:pPr eaLnBrk="0" hangingPunct="0"/>
            <a:endParaRPr lang="en-US" b="1" dirty="0">
              <a:effectLst>
                <a:outerShdw blurRad="38100" dist="38100" dir="2700000" algn="tl">
                  <a:srgbClr val="000000">
                    <a:alpha val="43137"/>
                  </a:srgbClr>
                </a:outerShdw>
              </a:effectLst>
              <a:latin typeface="+mj-lt"/>
            </a:endParaRPr>
          </a:p>
        </p:txBody>
      </p:sp>
      <p:sp>
        <p:nvSpPr>
          <p:cNvPr id="12" name="TextBox 9"/>
          <p:cNvSpPr txBox="1">
            <a:spLocks noChangeArrowheads="1"/>
          </p:cNvSpPr>
          <p:nvPr/>
        </p:nvSpPr>
        <p:spPr bwMode="auto">
          <a:xfrm>
            <a:off x="5404302" y="2369317"/>
            <a:ext cx="2219910" cy="1006771"/>
          </a:xfrm>
          <a:prstGeom prst="rect">
            <a:avLst/>
          </a:prstGeom>
          <a:noFill/>
          <a:ln w="9525">
            <a:noFill/>
            <a:miter lim="800000"/>
            <a:headEnd/>
            <a:tailEnd/>
          </a:ln>
        </p:spPr>
        <p:txBody>
          <a:bodyPr wrap="square" lIns="130046" tIns="65023" rIns="130046" bIns="65023">
            <a:spAutoFit/>
          </a:bodyPr>
          <a:lstStyle/>
          <a:p>
            <a:pPr algn="ctr" eaLnBrk="0" hangingPunct="0"/>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latin typeface="Calibri"/>
                <a:cs typeface="Calibri"/>
              </a:rPr>
              <a:t>Europe Region </a:t>
            </a:r>
          </a:p>
        </p:txBody>
      </p:sp>
      <p:sp>
        <p:nvSpPr>
          <p:cNvPr id="13" name="TextBox 9"/>
          <p:cNvSpPr txBox="1">
            <a:spLocks noChangeArrowheads="1"/>
          </p:cNvSpPr>
          <p:nvPr/>
        </p:nvSpPr>
        <p:spPr bwMode="auto">
          <a:xfrm>
            <a:off x="8612927" y="2393736"/>
            <a:ext cx="3674611" cy="569045"/>
          </a:xfrm>
          <a:prstGeom prst="rect">
            <a:avLst/>
          </a:prstGeom>
          <a:noFill/>
          <a:ln w="9525">
            <a:noFill/>
            <a:miter lim="800000"/>
            <a:headEnd/>
            <a:tailEnd/>
          </a:ln>
        </p:spPr>
        <p:txBody>
          <a:bodyPr wrap="square" lIns="130046" tIns="65023" rIns="130046" bIns="65023">
            <a:spAutoFit/>
          </a:bodyPr>
          <a:lstStyle/>
          <a:p>
            <a:pPr algn="ctr" eaLnBrk="0" hangingPunct="0"/>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latin typeface="Calibri"/>
                <a:cs typeface="Calibri"/>
              </a:rPr>
              <a:t>Asia Pacific Region </a:t>
            </a:r>
          </a:p>
        </p:txBody>
      </p:sp>
      <p:grpSp>
        <p:nvGrpSpPr>
          <p:cNvPr id="14" name="Group 78"/>
          <p:cNvGrpSpPr/>
          <p:nvPr/>
        </p:nvGrpSpPr>
        <p:grpSpPr>
          <a:xfrm>
            <a:off x="-16178" y="8424523"/>
            <a:ext cx="13020979" cy="2212917"/>
            <a:chOff x="-11375" y="5261829"/>
            <a:chExt cx="9155376" cy="1596171"/>
          </a:xfrm>
        </p:grpSpPr>
        <p:sp>
          <p:nvSpPr>
            <p:cNvPr id="15" name="Rectangle 14"/>
            <p:cNvSpPr/>
            <p:nvPr/>
          </p:nvSpPr>
          <p:spPr bwMode="invGray">
            <a:xfrm>
              <a:off x="1" y="5261829"/>
              <a:ext cx="9144000" cy="1596171"/>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defTabSz="1300460">
                <a:defRPr/>
              </a:pPr>
              <a:endParaRPr lang="en-US" sz="1600" kern="0" dirty="0">
                <a:solidFill>
                  <a:srgbClr val="000000"/>
                </a:solidFill>
                <a:latin typeface="+mj-lt"/>
              </a:endParaRPr>
            </a:p>
          </p:txBody>
        </p:sp>
        <p:sp>
          <p:nvSpPr>
            <p:cNvPr id="16" name="Rectangle 15"/>
            <p:cNvSpPr/>
            <p:nvPr/>
          </p:nvSpPr>
          <p:spPr bwMode="invGray">
            <a:xfrm>
              <a:off x="-11375" y="5261832"/>
              <a:ext cx="9144000" cy="1584795"/>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defTabSz="1300460">
                <a:defRPr/>
              </a:pPr>
              <a:endParaRPr lang="en-US" sz="1600" kern="0" dirty="0">
                <a:solidFill>
                  <a:srgbClr val="000000"/>
                </a:solidFill>
                <a:latin typeface="+mj-lt"/>
              </a:endParaRPr>
            </a:p>
          </p:txBody>
        </p:sp>
        <p:sp>
          <p:nvSpPr>
            <p:cNvPr id="17" name="TextBox 16"/>
            <p:cNvSpPr txBox="1"/>
            <p:nvPr/>
          </p:nvSpPr>
          <p:spPr bwMode="invGray">
            <a:xfrm>
              <a:off x="695207" y="5354658"/>
              <a:ext cx="7730836" cy="451396"/>
            </a:xfrm>
            <a:prstGeom prst="rect">
              <a:avLst/>
            </a:prstGeom>
            <a:noFill/>
          </p:spPr>
          <p:txBody>
            <a:bodyPr wrap="square" tIns="182880" rtlCol="0">
              <a:spAutoFit/>
            </a:bodyPr>
            <a:lstStyle/>
            <a:p>
              <a:pPr marL="0" lvl="1" indent="-221259">
                <a:lnSpc>
                  <a:spcPct val="90000"/>
                </a:lnSpc>
                <a:buClr>
                  <a:srgbClr val="FFC000"/>
                </a:buClr>
                <a:defRPr/>
              </a:pPr>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rPr>
                <a:t>6 datacenters across 3 continents</a:t>
              </a:r>
            </a:p>
          </p:txBody>
        </p:sp>
      </p:grpSp>
      <p:grpSp>
        <p:nvGrpSpPr>
          <p:cNvPr id="22" name="Group 21"/>
          <p:cNvGrpSpPr/>
          <p:nvPr/>
        </p:nvGrpSpPr>
        <p:grpSpPr>
          <a:xfrm>
            <a:off x="2520336" y="5297751"/>
            <a:ext cx="630084" cy="561028"/>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27" name="TextBox 13"/>
          <p:cNvSpPr txBox="1">
            <a:spLocks noChangeArrowheads="1"/>
          </p:cNvSpPr>
          <p:nvPr/>
        </p:nvSpPr>
        <p:spPr bwMode="auto">
          <a:xfrm>
            <a:off x="3414649" y="6129380"/>
            <a:ext cx="1560360" cy="562203"/>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S. Central – U.S. </a:t>
            </a:r>
          </a:p>
        </p:txBody>
      </p:sp>
      <p:grpSp>
        <p:nvGrpSpPr>
          <p:cNvPr id="28" name="Group 27"/>
          <p:cNvGrpSpPr/>
          <p:nvPr/>
        </p:nvGrpSpPr>
        <p:grpSpPr>
          <a:xfrm>
            <a:off x="2337408" y="5880258"/>
            <a:ext cx="630084" cy="561028"/>
            <a:chOff x="1933575" y="510402"/>
            <a:chExt cx="590550" cy="394473"/>
          </a:xfrm>
        </p:grpSpPr>
        <p:sp>
          <p:nvSpPr>
            <p:cNvPr id="29" name="Oval 28"/>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30" name="Group 110"/>
            <p:cNvGrpSpPr/>
            <p:nvPr/>
          </p:nvGrpSpPr>
          <p:grpSpPr>
            <a:xfrm>
              <a:off x="2048154" y="510402"/>
              <a:ext cx="407419" cy="345058"/>
              <a:chOff x="-2293085" y="806266"/>
              <a:chExt cx="319677" cy="345058"/>
            </a:xfrm>
          </p:grpSpPr>
          <p:pic>
            <p:nvPicPr>
              <p:cNvPr id="31"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2"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33" name="Straight Connector 32"/>
          <p:cNvCxnSpPr/>
          <p:nvPr/>
        </p:nvCxnSpPr>
        <p:spPr>
          <a:xfrm flipV="1">
            <a:off x="2926843" y="6360004"/>
            <a:ext cx="487807"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5300914" y="4656218"/>
            <a:ext cx="630084" cy="561028"/>
            <a:chOff x="1933575" y="510402"/>
            <a:chExt cx="590550" cy="394473"/>
          </a:xfrm>
        </p:grpSpPr>
        <p:sp>
          <p:nvSpPr>
            <p:cNvPr id="35" name="Oval 3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36" name="Group 110"/>
            <p:cNvGrpSpPr/>
            <p:nvPr/>
          </p:nvGrpSpPr>
          <p:grpSpPr>
            <a:xfrm>
              <a:off x="2048154" y="510402"/>
              <a:ext cx="407419" cy="345058"/>
              <a:chOff x="-2293085" y="806266"/>
              <a:chExt cx="319677" cy="345058"/>
            </a:xfrm>
          </p:grpSpPr>
          <p:pic>
            <p:nvPicPr>
              <p:cNvPr id="3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39" name="TextBox 13"/>
          <p:cNvSpPr txBox="1">
            <a:spLocks noChangeArrowheads="1"/>
          </p:cNvSpPr>
          <p:nvPr/>
        </p:nvSpPr>
        <p:spPr bwMode="auto">
          <a:xfrm>
            <a:off x="6502400" y="5380856"/>
            <a:ext cx="1125511" cy="350181"/>
          </a:xfrm>
          <a:prstGeom prst="rect">
            <a:avLst/>
          </a:prstGeom>
          <a:solidFill>
            <a:schemeClr val="bg1">
              <a:alpha val="69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W. Europe  </a:t>
            </a:r>
          </a:p>
        </p:txBody>
      </p:sp>
      <p:cxnSp>
        <p:nvCxnSpPr>
          <p:cNvPr id="40" name="Straight Connector 39"/>
          <p:cNvCxnSpPr/>
          <p:nvPr/>
        </p:nvCxnSpPr>
        <p:spPr>
          <a:xfrm flipV="1">
            <a:off x="6213812" y="5583950"/>
            <a:ext cx="292685"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1" name="TextBox 13"/>
          <p:cNvSpPr txBox="1">
            <a:spLocks noChangeArrowheads="1"/>
          </p:cNvSpPr>
          <p:nvPr/>
        </p:nvSpPr>
        <p:spPr bwMode="auto">
          <a:xfrm>
            <a:off x="3424813" y="5584265"/>
            <a:ext cx="1560360" cy="562203"/>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N. Central – U.S. </a:t>
            </a:r>
          </a:p>
        </p:txBody>
      </p:sp>
      <p:cxnSp>
        <p:nvCxnSpPr>
          <p:cNvPr id="42" name="Straight Connector 41"/>
          <p:cNvCxnSpPr/>
          <p:nvPr/>
        </p:nvCxnSpPr>
        <p:spPr>
          <a:xfrm flipV="1">
            <a:off x="3113177" y="5777497"/>
            <a:ext cx="3024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3" name="TextBox 13"/>
          <p:cNvSpPr txBox="1">
            <a:spLocks noChangeArrowheads="1"/>
          </p:cNvSpPr>
          <p:nvPr/>
        </p:nvSpPr>
        <p:spPr bwMode="auto">
          <a:xfrm>
            <a:off x="6646416" y="4660776"/>
            <a:ext cx="1125510" cy="350181"/>
          </a:xfrm>
          <a:prstGeom prst="rect">
            <a:avLst/>
          </a:prstGeom>
          <a:solidFill>
            <a:schemeClr val="bg1">
              <a:alpha val="69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N. Europe  </a:t>
            </a:r>
          </a:p>
        </p:txBody>
      </p:sp>
      <p:cxnSp>
        <p:nvCxnSpPr>
          <p:cNvPr id="44" name="Straight Connector 43"/>
          <p:cNvCxnSpPr>
            <a:stCxn id="38" idx="3"/>
          </p:cNvCxnSpPr>
          <p:nvPr/>
        </p:nvCxnSpPr>
        <p:spPr>
          <a:xfrm flipV="1">
            <a:off x="5857859" y="4834103"/>
            <a:ext cx="506022" cy="144385"/>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9532563" y="6012745"/>
            <a:ext cx="630084" cy="561028"/>
            <a:chOff x="1933575" y="510402"/>
            <a:chExt cx="590550" cy="394473"/>
          </a:xfrm>
        </p:grpSpPr>
        <p:sp>
          <p:nvSpPr>
            <p:cNvPr id="46" name="Oval 45"/>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47" name="Group 110"/>
            <p:cNvGrpSpPr/>
            <p:nvPr/>
          </p:nvGrpSpPr>
          <p:grpSpPr>
            <a:xfrm>
              <a:off x="2048154" y="510402"/>
              <a:ext cx="407419" cy="345058"/>
              <a:chOff x="-2293085" y="806266"/>
              <a:chExt cx="319677" cy="345058"/>
            </a:xfrm>
          </p:grpSpPr>
          <p:pic>
            <p:nvPicPr>
              <p:cNvPr id="48"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49"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50" name="TextBox 13"/>
          <p:cNvSpPr txBox="1">
            <a:spLocks noChangeArrowheads="1"/>
          </p:cNvSpPr>
          <p:nvPr/>
        </p:nvSpPr>
        <p:spPr bwMode="auto">
          <a:xfrm>
            <a:off x="10246816" y="7181056"/>
            <a:ext cx="926363" cy="562203"/>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S.E. Asia</a:t>
            </a:r>
          </a:p>
        </p:txBody>
      </p:sp>
      <p:grpSp>
        <p:nvGrpSpPr>
          <p:cNvPr id="51" name="Group 50"/>
          <p:cNvGrpSpPr/>
          <p:nvPr/>
        </p:nvGrpSpPr>
        <p:grpSpPr>
          <a:xfrm>
            <a:off x="9177861" y="6837935"/>
            <a:ext cx="630084" cy="561028"/>
            <a:chOff x="1933575" y="510402"/>
            <a:chExt cx="590550" cy="394473"/>
          </a:xfrm>
        </p:grpSpPr>
        <p:sp>
          <p:nvSpPr>
            <p:cNvPr id="52" name="Oval 5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53" name="Group 110"/>
            <p:cNvGrpSpPr/>
            <p:nvPr/>
          </p:nvGrpSpPr>
          <p:grpSpPr>
            <a:xfrm>
              <a:off x="2048154" y="510402"/>
              <a:ext cx="407419" cy="345058"/>
              <a:chOff x="-2293085" y="806266"/>
              <a:chExt cx="319677" cy="345058"/>
            </a:xfrm>
          </p:grpSpPr>
          <p:pic>
            <p:nvPicPr>
              <p:cNvPr id="54"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55"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56" name="Straight Connector 55"/>
          <p:cNvCxnSpPr/>
          <p:nvPr/>
        </p:nvCxnSpPr>
        <p:spPr>
          <a:xfrm flipV="1">
            <a:off x="9767295" y="7325199"/>
            <a:ext cx="487807"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7" name="TextBox 13"/>
          <p:cNvSpPr txBox="1">
            <a:spLocks noChangeArrowheads="1"/>
          </p:cNvSpPr>
          <p:nvPr/>
        </p:nvSpPr>
        <p:spPr bwMode="auto">
          <a:xfrm>
            <a:off x="10426429" y="6293027"/>
            <a:ext cx="926834" cy="350181"/>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E. Asia</a:t>
            </a:r>
          </a:p>
        </p:txBody>
      </p:sp>
      <p:cxnSp>
        <p:nvCxnSpPr>
          <p:cNvPr id="58" name="Straight Connector 57"/>
          <p:cNvCxnSpPr/>
          <p:nvPr/>
        </p:nvCxnSpPr>
        <p:spPr>
          <a:xfrm flipV="1">
            <a:off x="10129200" y="6477457"/>
            <a:ext cx="292685"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357829" y="4831685"/>
            <a:ext cx="292685"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654866" y="5077110"/>
            <a:ext cx="630084" cy="561028"/>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68" name="Rectangle 1"/>
          <p:cNvSpPr>
            <a:spLocks noGrp="1" noChangeArrowheads="1"/>
          </p:cNvSpPr>
          <p:nvPr>
            <p:ph type="title"/>
          </p:nvPr>
        </p:nvSpPr>
        <p:spPr>
          <a:xfrm>
            <a:off x="2476500" y="152400"/>
            <a:ext cx="9448800" cy="2095500"/>
          </a:xfrm>
          <a:ln/>
        </p:spPr>
        <p:txBody>
          <a:bodyPr/>
          <a:lstStyle/>
          <a:p>
            <a:pPr algn="l"/>
            <a:r>
              <a:rPr lang="en-US" sz="6000" dirty="0"/>
              <a:t>What is Windows Azure</a:t>
            </a:r>
          </a:p>
        </p:txBody>
      </p:sp>
      <p:pic>
        <p:nvPicPr>
          <p:cNvPr id="69" name="Picture 3"/>
          <p:cNvPicPr>
            <a:picLocks noChangeAspect="1" noChangeArrowheads="1"/>
          </p:cNvPicPr>
          <p:nvPr/>
        </p:nvPicPr>
        <p:blipFill>
          <a:blip r:embed="rId8"/>
          <a:srcRect/>
          <a:stretch>
            <a:fillRect/>
          </a:stretch>
        </p:blipFill>
        <p:spPr bwMode="auto">
          <a:xfrm>
            <a:off x="876300" y="393700"/>
            <a:ext cx="1625600" cy="1625600"/>
          </a:xfrm>
          <a:prstGeom prst="rect">
            <a:avLst/>
          </a:prstGeom>
          <a:noFill/>
          <a:ln w="12700" cap="flat">
            <a:noFill/>
            <a:miter lim="800000"/>
            <a:headEnd/>
            <a:tailEnd/>
          </a:ln>
        </p:spPr>
      </p:pic>
      <p:sp>
        <p:nvSpPr>
          <p:cNvPr id="70"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Hosted by Microsoft</a:t>
            </a:r>
          </a:p>
        </p:txBody>
      </p:sp>
    </p:spTree>
    <p:extLst>
      <p:ext uri="{BB962C8B-B14F-4D97-AF65-F5344CB8AC3E}">
        <p14:creationId xmlns:p14="http://schemas.microsoft.com/office/powerpoint/2010/main" val="413256364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8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5736" y="8765232"/>
            <a:ext cx="12241360" cy="584776"/>
          </a:xfrm>
          <a:prstGeom prst="rect">
            <a:avLst/>
          </a:prstGeom>
        </p:spPr>
        <p:txBody>
          <a:bodyPr wrap="square">
            <a:spAutoFit/>
          </a:bodyPr>
          <a:lstStyle/>
          <a:p>
            <a:r>
              <a:rPr lang="en-US" sz="3200" dirty="0"/>
              <a:t>http://</a:t>
            </a:r>
            <a:r>
              <a:rPr lang="en-US" sz="3200" dirty="0" err="1"/>
              <a:t>www.youtube.com</a:t>
            </a:r>
            <a:r>
              <a:rPr lang="en-US" sz="3200" dirty="0"/>
              <a:t>/</a:t>
            </a:r>
            <a:r>
              <a:rPr lang="en-US" sz="3200" dirty="0" err="1"/>
              <a:t>watch?v</a:t>
            </a:r>
            <a:r>
              <a:rPr lang="en-US" sz="3200" dirty="0"/>
              <a:t>=8E8Wy3An3jA</a:t>
            </a:r>
          </a:p>
        </p:txBody>
      </p:sp>
      <p:pic>
        <p:nvPicPr>
          <p:cNvPr id="4" name="Picture 3" descr="microsoft-chicago-containers.jpg"/>
          <p:cNvPicPr>
            <a:picLocks noChangeAspect="1"/>
          </p:cNvPicPr>
          <p:nvPr/>
        </p:nvPicPr>
        <p:blipFill>
          <a:blip r:embed="rId2"/>
          <a:stretch>
            <a:fillRect/>
          </a:stretch>
        </p:blipFill>
        <p:spPr>
          <a:xfrm>
            <a:off x="381720" y="556320"/>
            <a:ext cx="4700836" cy="3528392"/>
          </a:xfrm>
          <a:prstGeom prst="rect">
            <a:avLst/>
          </a:prstGeom>
          <a:effectLst>
            <a:outerShdw blurRad="50800" dist="38100" dir="18900000" algn="tr">
              <a:srgbClr val="000000">
                <a:alpha val="43000"/>
              </a:srgbClr>
            </a:outerShdw>
          </a:effectLst>
          <a:scene3d>
            <a:camera prst="perspectiveFront"/>
            <a:lightRig rig="threePt" dir="t"/>
          </a:scene3d>
        </p:spPr>
      </p:pic>
      <p:pic>
        <p:nvPicPr>
          <p:cNvPr id="6" name="Picture 5"/>
          <p:cNvPicPr>
            <a:picLocks noChangeAspect="1"/>
          </p:cNvPicPr>
          <p:nvPr/>
        </p:nvPicPr>
        <p:blipFill>
          <a:blip r:embed="rId3"/>
          <a:stretch>
            <a:fillRect/>
          </a:stretch>
        </p:blipFill>
        <p:spPr>
          <a:xfrm>
            <a:off x="1893888" y="1060376"/>
            <a:ext cx="4739365" cy="7109048"/>
          </a:xfrm>
          <a:prstGeom prst="rect">
            <a:avLst/>
          </a:prstGeom>
        </p:spPr>
      </p:pic>
      <p:pic>
        <p:nvPicPr>
          <p:cNvPr id="5" name="Picture 4"/>
          <p:cNvPicPr>
            <a:picLocks noChangeAspect="1"/>
          </p:cNvPicPr>
          <p:nvPr/>
        </p:nvPicPr>
        <p:blipFill>
          <a:blip r:embed="rId4"/>
          <a:stretch>
            <a:fillRect/>
          </a:stretch>
        </p:blipFill>
        <p:spPr>
          <a:xfrm>
            <a:off x="3910112" y="1852464"/>
            <a:ext cx="4536504" cy="6804757"/>
          </a:xfrm>
          <a:prstGeom prst="rect">
            <a:avLst/>
          </a:prstGeom>
        </p:spPr>
      </p:pic>
      <p:pic>
        <p:nvPicPr>
          <p:cNvPr id="7" name="Picture 6"/>
          <p:cNvPicPr>
            <a:picLocks noChangeAspect="1"/>
          </p:cNvPicPr>
          <p:nvPr/>
        </p:nvPicPr>
        <p:blipFill>
          <a:blip r:embed="rId5"/>
          <a:stretch>
            <a:fillRect/>
          </a:stretch>
        </p:blipFill>
        <p:spPr>
          <a:xfrm>
            <a:off x="5350272" y="4156720"/>
            <a:ext cx="6858000" cy="4572000"/>
          </a:xfrm>
          <a:prstGeom prst="rect">
            <a:avLst/>
          </a:prstGeom>
        </p:spPr>
      </p:pic>
    </p:spTree>
    <p:extLst>
      <p:ext uri="{BB962C8B-B14F-4D97-AF65-F5344CB8AC3E}">
        <p14:creationId xmlns:p14="http://schemas.microsoft.com/office/powerpoint/2010/main" val="26942473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sp>
        <p:nvSpPr>
          <p:cNvPr id="22530" name="Rectangle 2"/>
          <p:cNvSpPr>
            <a:spLocks noGrp="1" noChangeArrowheads="1"/>
          </p:cNvSpPr>
          <p:nvPr>
            <p:ph idx="1"/>
          </p:nvPr>
        </p:nvSpPr>
        <p:spPr>
          <a:ln/>
        </p:spPr>
        <p:txBody>
          <a:bodyPr/>
          <a:lstStyle/>
          <a:p>
            <a:r>
              <a:rPr lang="en-US" sz="3200" dirty="0" smtClean="0"/>
              <a:t>Automated Service Management</a:t>
            </a:r>
          </a:p>
          <a:p>
            <a:r>
              <a:rPr lang="en-US" sz="3200" dirty="0" smtClean="0"/>
              <a:t>Compute</a:t>
            </a:r>
          </a:p>
          <a:p>
            <a:r>
              <a:rPr lang="en-US" sz="3200" dirty="0" smtClean="0"/>
              <a:t>Storage</a:t>
            </a:r>
          </a:p>
          <a:p>
            <a:r>
              <a:rPr lang="en-US" sz="3200" dirty="0" smtClean="0"/>
              <a:t>Developer Experience</a:t>
            </a:r>
          </a:p>
        </p:txBody>
      </p:sp>
      <p:pic>
        <p:nvPicPr>
          <p:cNvPr id="22531"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2532"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Features</a:t>
            </a:r>
            <a:endParaRPr lang="en-US" dirty="0">
              <a:solidFill>
                <a:srgbClr val="D8A171"/>
              </a:solidFill>
              <a:latin typeface="Calibri" pitchFamily="34" charset="0"/>
              <a:ea typeface="American Typewriter" charset="0"/>
              <a:cs typeface="Calibri" pitchFamily="34" charset="0"/>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sp>
        <p:nvSpPr>
          <p:cNvPr id="22530" name="Rectangle 2"/>
          <p:cNvSpPr>
            <a:spLocks noGrp="1" noChangeArrowheads="1"/>
          </p:cNvSpPr>
          <p:nvPr>
            <p:ph idx="1"/>
          </p:nvPr>
        </p:nvSpPr>
        <p:spPr>
          <a:ln/>
        </p:spPr>
        <p:txBody>
          <a:bodyPr/>
          <a:lstStyle/>
          <a:p>
            <a:r>
              <a:rPr lang="en-US" sz="3200" dirty="0" smtClean="0"/>
              <a:t>Deploy at virtual endpoint – scaled out by Azure</a:t>
            </a:r>
          </a:p>
          <a:p>
            <a:r>
              <a:rPr lang="en-US" sz="3200" dirty="0" smtClean="0"/>
              <a:t>Failover – one instance goes down, another one goes up</a:t>
            </a:r>
          </a:p>
          <a:p>
            <a:r>
              <a:rPr lang="en-US" sz="3200" dirty="0" smtClean="0"/>
              <a:t>Scalability handled by Azure</a:t>
            </a:r>
          </a:p>
        </p:txBody>
      </p:sp>
      <p:pic>
        <p:nvPicPr>
          <p:cNvPr id="22531"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2532"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Automated Service Management</a:t>
            </a:r>
            <a:endParaRPr lang="en-US" dirty="0">
              <a:solidFill>
                <a:srgbClr val="D8A171"/>
              </a:solidFill>
              <a:latin typeface="Calibri" pitchFamily="34" charset="0"/>
              <a:ea typeface="American Typewriter" charset="0"/>
              <a:cs typeface="Calibri" pitchFamily="34" charset="0"/>
            </a:endParaRPr>
          </a:p>
        </p:txBody>
      </p:sp>
    </p:spTree>
    <p:extLst>
      <p:ext uri="{BB962C8B-B14F-4D97-AF65-F5344CB8AC3E}">
        <p14:creationId xmlns:p14="http://schemas.microsoft.com/office/powerpoint/2010/main" val="98650571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loud.png"/>
          <p:cNvPicPr>
            <a:picLocks noChangeAspect="1"/>
          </p:cNvPicPr>
          <p:nvPr/>
        </p:nvPicPr>
        <p:blipFill>
          <a:blip r:embed="rId3"/>
          <a:stretch>
            <a:fillRect/>
          </a:stretch>
        </p:blipFill>
        <p:spPr>
          <a:xfrm>
            <a:off x="1397000" y="1524000"/>
            <a:ext cx="10210800" cy="10210800"/>
          </a:xfrm>
          <a:prstGeom prst="rect">
            <a:avLst/>
          </a:prstGeom>
        </p:spPr>
      </p:pic>
      <p:sp>
        <p:nvSpPr>
          <p:cNvPr id="24577"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4579" name="Picture 3"/>
          <p:cNvPicPr>
            <a:picLocks noChangeAspect="1" noChangeArrowheads="1"/>
          </p:cNvPicPr>
          <p:nvPr/>
        </p:nvPicPr>
        <p:blipFill>
          <a:blip r:embed="rId4"/>
          <a:srcRect/>
          <a:stretch>
            <a:fillRect/>
          </a:stretch>
        </p:blipFill>
        <p:spPr bwMode="auto">
          <a:xfrm>
            <a:off x="876300" y="393700"/>
            <a:ext cx="1625600" cy="1625600"/>
          </a:xfrm>
          <a:prstGeom prst="rect">
            <a:avLst/>
          </a:prstGeom>
          <a:noFill/>
          <a:ln w="12700" cap="flat">
            <a:noFill/>
            <a:miter lim="800000"/>
            <a:headEnd/>
            <a:tailEnd/>
          </a:ln>
        </p:spPr>
      </p:pic>
      <p:sp>
        <p:nvSpPr>
          <p:cNvPr id="6" name="Rounded Rectangle 5"/>
          <p:cNvSpPr/>
          <p:nvPr/>
        </p:nvSpPr>
        <p:spPr bwMode="auto">
          <a:xfrm>
            <a:off x="3454400" y="3733800"/>
            <a:ext cx="3061253" cy="149087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solidFill>
                  <a:srgbClr val="FFFFFF"/>
                </a:solidFill>
                <a:effectLst>
                  <a:outerShdw blurRad="38100" dist="38100" dir="2700000" algn="tl">
                    <a:srgbClr val="000000">
                      <a:alpha val="43137"/>
                    </a:srgbClr>
                  </a:outerShdw>
                </a:effectLst>
                <a:latin typeface="Calibri" pitchFamily="34" charset="0"/>
              </a:rPr>
              <a:t>Compute</a:t>
            </a:r>
          </a:p>
        </p:txBody>
      </p:sp>
      <p:sp>
        <p:nvSpPr>
          <p:cNvPr id="8" name="Rounded Rectangle 7"/>
          <p:cNvSpPr/>
          <p:nvPr/>
        </p:nvSpPr>
        <p:spPr bwMode="auto">
          <a:xfrm>
            <a:off x="6959600" y="3733800"/>
            <a:ext cx="3061253" cy="149087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solidFill>
                  <a:srgbClr val="FFFFFF"/>
                </a:solidFill>
                <a:effectLst>
                  <a:outerShdw blurRad="38100" dist="38100" dir="2700000" algn="tl">
                    <a:srgbClr val="000000">
                      <a:alpha val="43137"/>
                    </a:srgbClr>
                  </a:outerShdw>
                </a:effectLst>
                <a:latin typeface="Calibri" pitchFamily="34" charset="0"/>
              </a:rPr>
              <a:t>Storage</a:t>
            </a:r>
          </a:p>
        </p:txBody>
      </p:sp>
      <p:sp>
        <p:nvSpPr>
          <p:cNvPr id="9" name="Rounded Rectangle 8"/>
          <p:cNvSpPr/>
          <p:nvPr/>
        </p:nvSpPr>
        <p:spPr bwMode="auto">
          <a:xfrm>
            <a:off x="4902200" y="5410200"/>
            <a:ext cx="3061253" cy="149087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smtClean="0">
                <a:solidFill>
                  <a:srgbClr val="FFFFFF"/>
                </a:solidFill>
                <a:effectLst>
                  <a:outerShdw blurRad="38100" dist="38100" dir="2700000" algn="tl">
                    <a:srgbClr val="000000">
                      <a:alpha val="43137"/>
                    </a:srgbClr>
                  </a:outerShdw>
                </a:effectLst>
                <a:latin typeface="Calibri" pitchFamily="34" charset="0"/>
              </a:rPr>
              <a:t>AppFabric</a:t>
            </a:r>
            <a:endParaRPr lang="en-US" sz="4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7" name="Rounded Rectangle 6"/>
          <p:cNvSpPr/>
          <p:nvPr/>
        </p:nvSpPr>
        <p:spPr>
          <a:xfrm>
            <a:off x="5207000" y="8153400"/>
            <a:ext cx="2590800" cy="1143000"/>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latin typeface="Calibri"/>
                <a:cs typeface="Calibri"/>
              </a:rPr>
              <a:t>Developer</a:t>
            </a:r>
          </a:p>
          <a:p>
            <a:pPr algn="ctr"/>
            <a:r>
              <a:rPr lang="en-US" sz="2400" b="1" dirty="0" smtClean="0">
                <a:latin typeface="Calibri"/>
                <a:cs typeface="Calibri"/>
              </a:rPr>
              <a:t>SDK</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5">
            <a:alphaModFix amt="27000"/>
          </a:blip>
          <a:srcRect/>
          <a:stretch>
            <a:fillRect/>
          </a:stretch>
        </p:blipFill>
        <p:spPr bwMode="auto">
          <a:xfrm>
            <a:off x="0" y="-50800"/>
            <a:ext cx="12984163" cy="12941300"/>
          </a:xfrm>
          <a:prstGeom prst="rect">
            <a:avLst/>
          </a:prstGeom>
          <a:noFill/>
          <a:ln w="12700" cap="flat">
            <a:noFill/>
            <a:miter lim="800000"/>
            <a:headEnd/>
            <a:tailEnd/>
          </a:ln>
        </p:spPr>
      </p:pic>
      <p:pic>
        <p:nvPicPr>
          <p:cNvPr id="15362" name="Picture 2"/>
          <p:cNvPicPr>
            <a:picLocks noChangeAspect="1" noChangeArrowheads="1"/>
          </p:cNvPicPr>
          <p:nvPr/>
        </p:nvPicPr>
        <p:blipFill>
          <a:blip r:embed="rId6"/>
          <a:srcRect l="12617" t="6581" r="22998" b="39020"/>
          <a:stretch>
            <a:fillRect/>
          </a:stretch>
        </p:blipFill>
        <p:spPr bwMode="auto">
          <a:xfrm>
            <a:off x="2911475" y="6324600"/>
            <a:ext cx="2514600" cy="2832100"/>
          </a:xfrm>
          <a:prstGeom prst="rect">
            <a:avLst/>
          </a:prstGeom>
          <a:noFill/>
          <a:ln w="12700" cap="flat">
            <a:noFill/>
            <a:miter lim="800000"/>
            <a:headEnd/>
            <a:tailEnd/>
          </a:ln>
          <a:effectLst>
            <a:outerShdw blurRad="127000" dist="76199" dir="2700000" algn="ctr" rotWithShape="0">
              <a:schemeClr val="bg2">
                <a:alpha val="75000"/>
              </a:schemeClr>
            </a:outerShdw>
          </a:effectLst>
        </p:spPr>
      </p:pic>
      <p:sp>
        <p:nvSpPr>
          <p:cNvPr id="15363" name="Rectangle 3"/>
          <p:cNvSpPr>
            <a:spLocks noGrp="1" noChangeArrowheads="1"/>
          </p:cNvSpPr>
          <p:nvPr>
            <p:ph type="title"/>
          </p:nvPr>
        </p:nvSpPr>
        <p:spPr>
          <a:ln/>
        </p:spPr>
        <p:txBody>
          <a:bodyPr/>
          <a:lstStyle/>
          <a:p>
            <a:r>
              <a:rPr lang="en-US" dirty="0">
                <a:latin typeface="Calibri" pitchFamily="34" charset="0"/>
                <a:cs typeface="Calibri" pitchFamily="34" charset="0"/>
              </a:rPr>
              <a:t>Azure</a:t>
            </a:r>
          </a:p>
        </p:txBody>
      </p:sp>
      <p:sp>
        <p:nvSpPr>
          <p:cNvPr id="15364" name="Rectangle 4"/>
          <p:cNvSpPr>
            <a:spLocks noGrp="1" noChangeArrowheads="1"/>
          </p:cNvSpPr>
          <p:nvPr>
            <p:ph idx="1"/>
          </p:nvPr>
        </p:nvSpPr>
        <p:spPr>
          <a:ln/>
        </p:spPr>
        <p:txBody>
          <a:bodyPr/>
          <a:lstStyle/>
          <a:p>
            <a:r>
              <a:rPr lang="en-US" dirty="0">
                <a:solidFill>
                  <a:srgbClr val="CED9D9"/>
                </a:solidFill>
                <a:latin typeface="Calibri" pitchFamily="34" charset="0"/>
                <a:cs typeface="Calibri" pitchFamily="34" charset="0"/>
              </a:rPr>
              <a:t>Obscured by Clouds</a:t>
            </a:r>
          </a:p>
        </p:txBody>
      </p:sp>
      <p:pic>
        <p:nvPicPr>
          <p:cNvPr id="15365" name="Picture 5"/>
          <p:cNvPicPr>
            <a:picLocks noChangeAspect="1" noChangeArrowheads="1"/>
          </p:cNvPicPr>
          <p:nvPr/>
        </p:nvPicPr>
        <p:blipFill>
          <a:blip r:embed="rId7"/>
          <a:srcRect/>
          <a:stretch>
            <a:fillRect/>
          </a:stretch>
        </p:blipFill>
        <p:spPr bwMode="auto">
          <a:xfrm>
            <a:off x="4419600" y="6454775"/>
            <a:ext cx="927100" cy="1419225"/>
          </a:xfrm>
          <a:prstGeom prst="rect">
            <a:avLst/>
          </a:prstGeom>
          <a:noFill/>
          <a:ln w="12700" cap="flat">
            <a:noFill/>
            <a:miter lim="800000"/>
            <a:headEnd/>
            <a:tailEnd/>
          </a:ln>
          <a:effectLst>
            <a:outerShdw blurRad="127000" dist="76199" dir="2700000" algn="ctr" rotWithShape="0">
              <a:schemeClr val="bg2">
                <a:alpha val="75000"/>
              </a:schemeClr>
            </a:outerShdw>
          </a:effectLst>
        </p:spPr>
      </p:pic>
      <p:sp>
        <p:nvSpPr>
          <p:cNvPr id="15366" name="Rectangle 6"/>
          <p:cNvSpPr>
            <a:spLocks/>
          </p:cNvSpPr>
          <p:nvPr/>
        </p:nvSpPr>
        <p:spPr bwMode="auto">
          <a:xfrm>
            <a:off x="6099175" y="7143750"/>
            <a:ext cx="3495699" cy="110799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pPr algn="l"/>
            <a:r>
              <a:rPr lang="en-US" sz="2400" u="sng" dirty="0">
                <a:solidFill>
                  <a:schemeClr val="tx1"/>
                </a:solidFill>
                <a:latin typeface="Gill Sans" charset="0"/>
                <a:ea typeface="Gill Sans" charset="0"/>
                <a:cs typeface="Gill Sans" charset="0"/>
                <a:sym typeface="Gill Sans" charset="0"/>
                <a:hlinkClick r:id="rId8"/>
              </a:rPr>
              <a:t>einar@dolittle.com</a:t>
            </a:r>
            <a:endParaRPr lang="en-US" sz="2400" u="sng" dirty="0">
              <a:solidFill>
                <a:schemeClr val="tx1"/>
              </a:solidFill>
              <a:latin typeface="Gill Sans" charset="0"/>
              <a:ea typeface="Gill Sans" charset="0"/>
              <a:cs typeface="Gill Sans" charset="0"/>
              <a:sym typeface="Gill Sans" charset="0"/>
            </a:endParaRPr>
          </a:p>
          <a:p>
            <a:pPr algn="l"/>
            <a:r>
              <a:rPr lang="en-US" sz="2400" u="sng" dirty="0" err="1">
                <a:solidFill>
                  <a:schemeClr val="tx1"/>
                </a:solidFill>
                <a:latin typeface="Gill Sans" charset="0"/>
                <a:ea typeface="Gill Sans" charset="0"/>
                <a:cs typeface="Gill Sans" charset="0"/>
                <a:sym typeface="Gill Sans" charset="0"/>
              </a:rPr>
              <a:t>twitter.com/einari</a:t>
            </a:r>
            <a:endParaRPr lang="en-US" sz="2400" dirty="0">
              <a:solidFill>
                <a:schemeClr val="tx1"/>
              </a:solidFill>
              <a:latin typeface="Gill Sans" charset="0"/>
              <a:ea typeface="Gill Sans" charset="0"/>
              <a:cs typeface="Gill Sans" charset="0"/>
              <a:sym typeface="Gill Sans" charset="0"/>
              <a:hlinkClick r:id="rId8"/>
            </a:endParaRPr>
          </a:p>
          <a:p>
            <a:pPr algn="l"/>
            <a:r>
              <a:rPr lang="en-US" sz="2400" u="sng" dirty="0">
                <a:solidFill>
                  <a:schemeClr val="tx1"/>
                </a:solidFill>
                <a:latin typeface="Gill Sans" charset="0"/>
                <a:ea typeface="Gill Sans" charset="0"/>
                <a:cs typeface="Gill Sans" charset="0"/>
                <a:sym typeface="Gill Sans" charset="0"/>
                <a:hlinkClick r:id="rId8"/>
              </a:rPr>
              <a:t>http://</a:t>
            </a:r>
            <a:r>
              <a:rPr lang="en-US" sz="2400" u="sng" dirty="0" err="1">
                <a:solidFill>
                  <a:schemeClr val="tx1"/>
                </a:solidFill>
                <a:latin typeface="Gill Sans" charset="0"/>
                <a:ea typeface="Gill Sans" charset="0"/>
                <a:cs typeface="Gill Sans" charset="0"/>
                <a:sym typeface="Gill Sans" charset="0"/>
                <a:hlinkClick r:id="rId8"/>
              </a:rPr>
              <a:t>www.ingebr</a:t>
            </a:r>
            <a:r>
              <a:rPr lang="en-US" sz="2400" u="sng" dirty="0" err="1">
                <a:solidFill>
                  <a:schemeClr val="tx1"/>
                </a:solidFill>
                <a:latin typeface="Gill Sans" charset="0"/>
                <a:ea typeface="Gill Sans" charset="0"/>
                <a:cs typeface="Gill Sans" charset="0"/>
                <a:sym typeface="Gill Sans" charset="0"/>
              </a:rPr>
              <a:t>igtsen.info</a:t>
            </a:r>
            <a:endParaRPr lang="en-US" sz="2400" u="sng" dirty="0">
              <a:solidFill>
                <a:schemeClr val="tx1"/>
              </a:solidFill>
              <a:latin typeface="Gill Sans" charset="0"/>
              <a:ea typeface="Gill Sans" charset="0"/>
              <a:cs typeface="Gill Sans" charset="0"/>
              <a:sym typeface="Gill Sans" charset="0"/>
            </a:endParaRPr>
          </a:p>
        </p:txBody>
      </p:sp>
      <p:pic>
        <p:nvPicPr>
          <p:cNvPr id="15367" name="Picture 7"/>
          <p:cNvPicPr>
            <a:picLocks noChangeAspect="1" noChangeArrowheads="1"/>
          </p:cNvPicPr>
          <p:nvPr/>
        </p:nvPicPr>
        <p:blipFill>
          <a:blip r:embed="rId9"/>
          <a:srcRect/>
          <a:stretch>
            <a:fillRect/>
          </a:stretch>
        </p:blipFill>
        <p:spPr bwMode="auto">
          <a:xfrm>
            <a:off x="5638800" y="7112000"/>
            <a:ext cx="406400" cy="406400"/>
          </a:xfrm>
          <a:prstGeom prst="rect">
            <a:avLst/>
          </a:prstGeom>
          <a:noFill/>
          <a:ln w="12700" cap="flat">
            <a:noFill/>
            <a:miter lim="800000"/>
            <a:headEnd/>
            <a:tailEnd/>
          </a:ln>
        </p:spPr>
      </p:pic>
      <p:pic>
        <p:nvPicPr>
          <p:cNvPr id="15368" name="Picture 8"/>
          <p:cNvPicPr>
            <a:picLocks noChangeAspect="1" noChangeArrowheads="1"/>
          </p:cNvPicPr>
          <p:nvPr/>
        </p:nvPicPr>
        <p:blipFill>
          <a:blip r:embed="rId10"/>
          <a:srcRect/>
          <a:stretch>
            <a:fillRect/>
          </a:stretch>
        </p:blipFill>
        <p:spPr bwMode="auto">
          <a:xfrm>
            <a:off x="5638800" y="7543800"/>
            <a:ext cx="406400" cy="406400"/>
          </a:xfrm>
          <a:prstGeom prst="rect">
            <a:avLst/>
          </a:prstGeom>
          <a:noFill/>
          <a:ln w="12700" cap="flat">
            <a:noFill/>
            <a:miter lim="800000"/>
            <a:headEnd/>
            <a:tailEnd/>
          </a:ln>
        </p:spPr>
      </p:pic>
      <p:pic>
        <p:nvPicPr>
          <p:cNvPr id="15369" name="Picture 9"/>
          <p:cNvPicPr>
            <a:picLocks noChangeAspect="1" noChangeArrowheads="1"/>
          </p:cNvPicPr>
          <p:nvPr/>
        </p:nvPicPr>
        <p:blipFill>
          <a:blip r:embed="rId11"/>
          <a:srcRect/>
          <a:stretch>
            <a:fillRect/>
          </a:stretch>
        </p:blipFill>
        <p:spPr bwMode="auto">
          <a:xfrm>
            <a:off x="5638800" y="7975600"/>
            <a:ext cx="406400" cy="406400"/>
          </a:xfrm>
          <a:prstGeom prst="rect">
            <a:avLst/>
          </a:prstGeom>
          <a:noFill/>
          <a:ln w="12700" cap="flat">
            <a:noFill/>
            <a:miter lim="800000"/>
            <a:headEnd/>
            <a:tailEnd/>
          </a:ln>
        </p:spPr>
      </p:pic>
      <p:pic>
        <p:nvPicPr>
          <p:cNvPr id="15370" name="Picture 10" descr="/Users/einari/Documents/Courses/Azure/AzureIntroDay.ppt_media/01 Obscured By Clouds-1.mov">
            <a:hlinkClick r:id="" action="ppaction://media"/>
          </p:cNvPr>
          <p:cNvPicPr/>
          <p:nvPr>
            <a:videoFile r:link="rId2"/>
            <p:extLst>
              <p:ext uri="{DAA4B4D4-6D71-4841-9C94-3DE7FCFB9230}">
                <p14:media xmlns:p14="http://schemas.microsoft.com/office/powerpoint/2010/main" r:link="rId1"/>
              </p:ext>
            </p:extLst>
          </p:nvPr>
        </p:nvPicPr>
        <p:blipFill>
          <a:blip r:embed="rId12"/>
          <a:srcRect/>
          <a:stretch>
            <a:fillRect/>
          </a:stretch>
        </p:blipFill>
        <p:spPr bwMode="auto">
          <a:xfrm>
            <a:off x="558800" y="10134600"/>
            <a:ext cx="673100" cy="762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61"/>
                                        </p:tgtEl>
                                        <p:attrNameLst>
                                          <p:attrName>style.visibility</p:attrName>
                                        </p:attrNameLst>
                                      </p:cBhvr>
                                      <p:to>
                                        <p:strVal val="visible"/>
                                      </p:to>
                                    </p:set>
                                    <p:animEffect transition="in" filter="fade">
                                      <p:cBhvr>
                                        <p:cTn id="7" dur="500"/>
                                        <p:tgtEl>
                                          <p:spTgt spid="15361"/>
                                        </p:tgtEl>
                                      </p:cBhvr>
                                    </p:animEffect>
                                  </p:childTnLst>
                                </p:cTn>
                              </p:par>
                              <p:par>
                                <p:cTn id="8" presetID="1" presetClass="mediacall" presetSubtype="0" fill="hold" nodeType="withEffect">
                                  <p:stCondLst>
                                    <p:cond delay="0"/>
                                  </p:stCondLst>
                                  <p:childTnLst>
                                    <p:cmd type="call" cmd="playFrom(0.0)">
                                      <p:cBhvr>
                                        <p:cTn id="9" dur="185411" fill="hold"/>
                                        <p:tgtEl>
                                          <p:spTgt spid="15370"/>
                                        </p:tgtEl>
                                      </p:cBhvr>
                                    </p:cmd>
                                  </p:childTnLst>
                                </p:cTn>
                              </p:par>
                              <p:par>
                                <p:cTn id="10" presetID="10" presetClass="entr" presetSubtype="0" fill="hold" grpId="0" nodeType="with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fade">
                                      <p:cBhvr>
                                        <p:cTn id="12" dur="500"/>
                                        <p:tgtEl>
                                          <p:spTgt spid="15363"/>
                                        </p:tgtEl>
                                      </p:cBhvr>
                                    </p:animEffect>
                                  </p:childTnLst>
                                </p:cTn>
                              </p:par>
                              <p:par>
                                <p:cTn id="13" presetID="53" presetClass="entr" presetSubtype="16" fill="hold" nodeType="withEffect">
                                  <p:stCondLst>
                                    <p:cond delay="0"/>
                                  </p:stCondLst>
                                  <p:childTnLst>
                                    <p:set>
                                      <p:cBhvr>
                                        <p:cTn id="14" dur="1" fill="hold">
                                          <p:stCondLst>
                                            <p:cond delay="0"/>
                                          </p:stCondLst>
                                        </p:cTn>
                                        <p:tgtEl>
                                          <p:spTgt spid="15362"/>
                                        </p:tgtEl>
                                        <p:attrNameLst>
                                          <p:attrName>style.visibility</p:attrName>
                                        </p:attrNameLst>
                                      </p:cBhvr>
                                      <p:to>
                                        <p:strVal val="visible"/>
                                      </p:to>
                                    </p:set>
                                    <p:anim calcmode="lin" valueType="num">
                                      <p:cBhvr>
                                        <p:cTn id="15" dur="500" fill="hold"/>
                                        <p:tgtEl>
                                          <p:spTgt spid="15362"/>
                                        </p:tgtEl>
                                        <p:attrNameLst>
                                          <p:attrName>ppt_w</p:attrName>
                                        </p:attrNameLst>
                                      </p:cBhvr>
                                      <p:tavLst>
                                        <p:tav tm="0">
                                          <p:val>
                                            <p:fltVal val="0"/>
                                          </p:val>
                                        </p:tav>
                                        <p:tav tm="100000">
                                          <p:val>
                                            <p:strVal val="#ppt_w"/>
                                          </p:val>
                                        </p:tav>
                                      </p:tavLst>
                                    </p:anim>
                                    <p:anim calcmode="lin" valueType="num">
                                      <p:cBhvr>
                                        <p:cTn id="16" dur="500" fill="hold"/>
                                        <p:tgtEl>
                                          <p:spTgt spid="15362"/>
                                        </p:tgtEl>
                                        <p:attrNameLst>
                                          <p:attrName>ppt_h</p:attrName>
                                        </p:attrNameLst>
                                      </p:cBhvr>
                                      <p:tavLst>
                                        <p:tav tm="0">
                                          <p:val>
                                            <p:fltVal val="0"/>
                                          </p:val>
                                        </p:tav>
                                        <p:tav tm="100000">
                                          <p:val>
                                            <p:strVal val="#ppt_h"/>
                                          </p:val>
                                        </p:tav>
                                      </p:tavLst>
                                    </p:anim>
                                    <p:animEffect transition="in" filter="fade">
                                      <p:cBhvr>
                                        <p:cTn id="17" dur="500"/>
                                        <p:tgtEl>
                                          <p:spTgt spid="15362"/>
                                        </p:tgtEl>
                                      </p:cBhvr>
                                    </p:animEffect>
                                  </p:childTnLst>
                                </p:cTn>
                              </p:par>
                              <p:par>
                                <p:cTn id="18" presetID="26" presetClass="entr" presetSubtype="0" fill="hold" nodeType="withEffect">
                                  <p:stCondLst>
                                    <p:cond delay="0"/>
                                  </p:stCondLst>
                                  <p:childTnLst>
                                    <p:set>
                                      <p:cBhvr>
                                        <p:cTn id="19" dur="1" fill="hold">
                                          <p:stCondLst>
                                            <p:cond delay="0"/>
                                          </p:stCondLst>
                                        </p:cTn>
                                        <p:tgtEl>
                                          <p:spTgt spid="15365"/>
                                        </p:tgtEl>
                                        <p:attrNameLst>
                                          <p:attrName>style.visibility</p:attrName>
                                        </p:attrNameLst>
                                      </p:cBhvr>
                                      <p:to>
                                        <p:strVal val="visible"/>
                                      </p:to>
                                    </p:set>
                                    <p:animEffect transition="in" filter="wipe(down)">
                                      <p:cBhvr>
                                        <p:cTn id="20" dur="580">
                                          <p:stCondLst>
                                            <p:cond delay="0"/>
                                          </p:stCondLst>
                                        </p:cTn>
                                        <p:tgtEl>
                                          <p:spTgt spid="15365"/>
                                        </p:tgtEl>
                                      </p:cBhvr>
                                    </p:animEffect>
                                    <p:anim calcmode="lin" valueType="num">
                                      <p:cBhvr>
                                        <p:cTn id="21" dur="1822" tmFilter="0,0; 0.14,0.36; 0.43,0.73; 0.71,0.91; 1.0,1.0">
                                          <p:stCondLst>
                                            <p:cond delay="0"/>
                                          </p:stCondLst>
                                        </p:cTn>
                                        <p:tgtEl>
                                          <p:spTgt spid="15365"/>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5365"/>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5365"/>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5365"/>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5365"/>
                                        </p:tgtEl>
                                        <p:attrNameLst>
                                          <p:attrName>ppt_y</p:attrName>
                                        </p:attrNameLst>
                                      </p:cBhvr>
                                      <p:tavLst>
                                        <p:tav tm="0" fmla="#ppt_y-sin(pi*$)/81">
                                          <p:val>
                                            <p:fltVal val="0"/>
                                          </p:val>
                                        </p:tav>
                                        <p:tav tm="100000">
                                          <p:val>
                                            <p:fltVal val="1"/>
                                          </p:val>
                                        </p:tav>
                                      </p:tavLst>
                                    </p:anim>
                                    <p:animScale>
                                      <p:cBhvr>
                                        <p:cTn id="26" dur="26">
                                          <p:stCondLst>
                                            <p:cond delay="650"/>
                                          </p:stCondLst>
                                        </p:cTn>
                                        <p:tgtEl>
                                          <p:spTgt spid="15365"/>
                                        </p:tgtEl>
                                      </p:cBhvr>
                                      <p:to x="100000" y="60000"/>
                                    </p:animScale>
                                    <p:animScale>
                                      <p:cBhvr>
                                        <p:cTn id="27" dur="166" decel="50000">
                                          <p:stCondLst>
                                            <p:cond delay="676"/>
                                          </p:stCondLst>
                                        </p:cTn>
                                        <p:tgtEl>
                                          <p:spTgt spid="15365"/>
                                        </p:tgtEl>
                                      </p:cBhvr>
                                      <p:to x="100000" y="100000"/>
                                    </p:animScale>
                                    <p:animScale>
                                      <p:cBhvr>
                                        <p:cTn id="28" dur="26">
                                          <p:stCondLst>
                                            <p:cond delay="1312"/>
                                          </p:stCondLst>
                                        </p:cTn>
                                        <p:tgtEl>
                                          <p:spTgt spid="15365"/>
                                        </p:tgtEl>
                                      </p:cBhvr>
                                      <p:to x="100000" y="80000"/>
                                    </p:animScale>
                                    <p:animScale>
                                      <p:cBhvr>
                                        <p:cTn id="29" dur="166" decel="50000">
                                          <p:stCondLst>
                                            <p:cond delay="1338"/>
                                          </p:stCondLst>
                                        </p:cTn>
                                        <p:tgtEl>
                                          <p:spTgt spid="15365"/>
                                        </p:tgtEl>
                                      </p:cBhvr>
                                      <p:to x="100000" y="100000"/>
                                    </p:animScale>
                                    <p:animScale>
                                      <p:cBhvr>
                                        <p:cTn id="30" dur="26">
                                          <p:stCondLst>
                                            <p:cond delay="1642"/>
                                          </p:stCondLst>
                                        </p:cTn>
                                        <p:tgtEl>
                                          <p:spTgt spid="15365"/>
                                        </p:tgtEl>
                                      </p:cBhvr>
                                      <p:to x="100000" y="90000"/>
                                    </p:animScale>
                                    <p:animScale>
                                      <p:cBhvr>
                                        <p:cTn id="31" dur="166" decel="50000">
                                          <p:stCondLst>
                                            <p:cond delay="1668"/>
                                          </p:stCondLst>
                                        </p:cTn>
                                        <p:tgtEl>
                                          <p:spTgt spid="15365"/>
                                        </p:tgtEl>
                                      </p:cBhvr>
                                      <p:to x="100000" y="100000"/>
                                    </p:animScale>
                                    <p:animScale>
                                      <p:cBhvr>
                                        <p:cTn id="32" dur="26">
                                          <p:stCondLst>
                                            <p:cond delay="1808"/>
                                          </p:stCondLst>
                                        </p:cTn>
                                        <p:tgtEl>
                                          <p:spTgt spid="15365"/>
                                        </p:tgtEl>
                                      </p:cBhvr>
                                      <p:to x="100000" y="95000"/>
                                    </p:animScale>
                                    <p:animScale>
                                      <p:cBhvr>
                                        <p:cTn id="33" dur="166" decel="50000">
                                          <p:stCondLst>
                                            <p:cond delay="1834"/>
                                          </p:stCondLst>
                                        </p:cTn>
                                        <p:tgtEl>
                                          <p:spTgt spid="15365"/>
                                        </p:tgtEl>
                                      </p:cBhvr>
                                      <p:to x="100000" y="100000"/>
                                    </p:animScale>
                                  </p:childTnLst>
                                </p:cTn>
                              </p:par>
                              <p:par>
                                <p:cTn id="34" presetID="2" presetClass="entr" presetSubtype="4" fill="hold" grpId="0" nodeType="withEffect">
                                  <p:stCondLst>
                                    <p:cond delay="0"/>
                                  </p:stCondLst>
                                  <p:childTnLst>
                                    <p:set>
                                      <p:cBhvr>
                                        <p:cTn id="35" dur="1" fill="hold">
                                          <p:stCondLst>
                                            <p:cond delay="0"/>
                                          </p:stCondLst>
                                        </p:cTn>
                                        <p:tgtEl>
                                          <p:spTgt spid="15366"/>
                                        </p:tgtEl>
                                        <p:attrNameLst>
                                          <p:attrName>style.visibility</p:attrName>
                                        </p:attrNameLst>
                                      </p:cBhvr>
                                      <p:to>
                                        <p:strVal val="visible"/>
                                      </p:to>
                                    </p:set>
                                    <p:anim calcmode="lin" valueType="num">
                                      <p:cBhvr additive="base">
                                        <p:cTn id="36" dur="500" fill="hold"/>
                                        <p:tgtEl>
                                          <p:spTgt spid="15366"/>
                                        </p:tgtEl>
                                        <p:attrNameLst>
                                          <p:attrName>ppt_x</p:attrName>
                                        </p:attrNameLst>
                                      </p:cBhvr>
                                      <p:tavLst>
                                        <p:tav tm="0">
                                          <p:val>
                                            <p:strVal val="#ppt_x"/>
                                          </p:val>
                                        </p:tav>
                                        <p:tav tm="100000">
                                          <p:val>
                                            <p:strVal val="#ppt_x"/>
                                          </p:val>
                                        </p:tav>
                                      </p:tavLst>
                                    </p:anim>
                                    <p:anim calcmode="lin" valueType="num">
                                      <p:cBhvr additive="base">
                                        <p:cTn id="37" dur="500" fill="hold"/>
                                        <p:tgtEl>
                                          <p:spTgt spid="15366"/>
                                        </p:tgtEl>
                                        <p:attrNameLst>
                                          <p:attrName>ppt_y</p:attrName>
                                        </p:attrNameLst>
                                      </p:cBhvr>
                                      <p:tavLst>
                                        <p:tav tm="0">
                                          <p:val>
                                            <p:strVal val="1+#ppt_h/2"/>
                                          </p:val>
                                        </p:tav>
                                        <p:tav tm="100000">
                                          <p:val>
                                            <p:strVal val="#ppt_y"/>
                                          </p:val>
                                        </p:tav>
                                      </p:tavLst>
                                    </p:anim>
                                  </p:childTnLst>
                                </p:cTn>
                              </p:par>
                              <p:par>
                                <p:cTn id="38" presetID="26" presetClass="entr" presetSubtype="0" fill="hold" nodeType="withEffect">
                                  <p:stCondLst>
                                    <p:cond delay="0"/>
                                  </p:stCondLst>
                                  <p:childTnLst>
                                    <p:set>
                                      <p:cBhvr>
                                        <p:cTn id="39" dur="1" fill="hold">
                                          <p:stCondLst>
                                            <p:cond delay="0"/>
                                          </p:stCondLst>
                                        </p:cTn>
                                        <p:tgtEl>
                                          <p:spTgt spid="15367"/>
                                        </p:tgtEl>
                                        <p:attrNameLst>
                                          <p:attrName>style.visibility</p:attrName>
                                        </p:attrNameLst>
                                      </p:cBhvr>
                                      <p:to>
                                        <p:strVal val="visible"/>
                                      </p:to>
                                    </p:set>
                                    <p:animEffect transition="in" filter="wipe(down)">
                                      <p:cBhvr>
                                        <p:cTn id="40" dur="580">
                                          <p:stCondLst>
                                            <p:cond delay="0"/>
                                          </p:stCondLst>
                                        </p:cTn>
                                        <p:tgtEl>
                                          <p:spTgt spid="15367"/>
                                        </p:tgtEl>
                                      </p:cBhvr>
                                    </p:animEffect>
                                    <p:anim calcmode="lin" valueType="num">
                                      <p:cBhvr>
                                        <p:cTn id="41" dur="1822" tmFilter="0,0; 0.14,0.36; 0.43,0.73; 0.71,0.91; 1.0,1.0">
                                          <p:stCondLst>
                                            <p:cond delay="0"/>
                                          </p:stCondLst>
                                        </p:cTn>
                                        <p:tgtEl>
                                          <p:spTgt spid="15367"/>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5367"/>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5367"/>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5367"/>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5367"/>
                                        </p:tgtEl>
                                        <p:attrNameLst>
                                          <p:attrName>ppt_y</p:attrName>
                                        </p:attrNameLst>
                                      </p:cBhvr>
                                      <p:tavLst>
                                        <p:tav tm="0" fmla="#ppt_y-sin(pi*$)/81">
                                          <p:val>
                                            <p:fltVal val="0"/>
                                          </p:val>
                                        </p:tav>
                                        <p:tav tm="100000">
                                          <p:val>
                                            <p:fltVal val="1"/>
                                          </p:val>
                                        </p:tav>
                                      </p:tavLst>
                                    </p:anim>
                                    <p:animScale>
                                      <p:cBhvr>
                                        <p:cTn id="46" dur="26">
                                          <p:stCondLst>
                                            <p:cond delay="650"/>
                                          </p:stCondLst>
                                        </p:cTn>
                                        <p:tgtEl>
                                          <p:spTgt spid="15367"/>
                                        </p:tgtEl>
                                      </p:cBhvr>
                                      <p:to x="100000" y="60000"/>
                                    </p:animScale>
                                    <p:animScale>
                                      <p:cBhvr>
                                        <p:cTn id="47" dur="166" decel="50000">
                                          <p:stCondLst>
                                            <p:cond delay="676"/>
                                          </p:stCondLst>
                                        </p:cTn>
                                        <p:tgtEl>
                                          <p:spTgt spid="15367"/>
                                        </p:tgtEl>
                                      </p:cBhvr>
                                      <p:to x="100000" y="100000"/>
                                    </p:animScale>
                                    <p:animScale>
                                      <p:cBhvr>
                                        <p:cTn id="48" dur="26">
                                          <p:stCondLst>
                                            <p:cond delay="1312"/>
                                          </p:stCondLst>
                                        </p:cTn>
                                        <p:tgtEl>
                                          <p:spTgt spid="15367"/>
                                        </p:tgtEl>
                                      </p:cBhvr>
                                      <p:to x="100000" y="80000"/>
                                    </p:animScale>
                                    <p:animScale>
                                      <p:cBhvr>
                                        <p:cTn id="49" dur="166" decel="50000">
                                          <p:stCondLst>
                                            <p:cond delay="1338"/>
                                          </p:stCondLst>
                                        </p:cTn>
                                        <p:tgtEl>
                                          <p:spTgt spid="15367"/>
                                        </p:tgtEl>
                                      </p:cBhvr>
                                      <p:to x="100000" y="100000"/>
                                    </p:animScale>
                                    <p:animScale>
                                      <p:cBhvr>
                                        <p:cTn id="50" dur="26">
                                          <p:stCondLst>
                                            <p:cond delay="1642"/>
                                          </p:stCondLst>
                                        </p:cTn>
                                        <p:tgtEl>
                                          <p:spTgt spid="15367"/>
                                        </p:tgtEl>
                                      </p:cBhvr>
                                      <p:to x="100000" y="90000"/>
                                    </p:animScale>
                                    <p:animScale>
                                      <p:cBhvr>
                                        <p:cTn id="51" dur="166" decel="50000">
                                          <p:stCondLst>
                                            <p:cond delay="1668"/>
                                          </p:stCondLst>
                                        </p:cTn>
                                        <p:tgtEl>
                                          <p:spTgt spid="15367"/>
                                        </p:tgtEl>
                                      </p:cBhvr>
                                      <p:to x="100000" y="100000"/>
                                    </p:animScale>
                                    <p:animScale>
                                      <p:cBhvr>
                                        <p:cTn id="52" dur="26">
                                          <p:stCondLst>
                                            <p:cond delay="1808"/>
                                          </p:stCondLst>
                                        </p:cTn>
                                        <p:tgtEl>
                                          <p:spTgt spid="15367"/>
                                        </p:tgtEl>
                                      </p:cBhvr>
                                      <p:to x="100000" y="95000"/>
                                    </p:animScale>
                                    <p:animScale>
                                      <p:cBhvr>
                                        <p:cTn id="53" dur="166" decel="50000">
                                          <p:stCondLst>
                                            <p:cond delay="1834"/>
                                          </p:stCondLst>
                                        </p:cTn>
                                        <p:tgtEl>
                                          <p:spTgt spid="15367"/>
                                        </p:tgtEl>
                                      </p:cBhvr>
                                      <p:to x="100000" y="100000"/>
                                    </p:animScale>
                                  </p:childTnLst>
                                </p:cTn>
                              </p:par>
                              <p:par>
                                <p:cTn id="54" presetID="26" presetClass="entr" presetSubtype="0" fill="hold" nodeType="withEffect">
                                  <p:stCondLst>
                                    <p:cond delay="0"/>
                                  </p:stCondLst>
                                  <p:childTnLst>
                                    <p:set>
                                      <p:cBhvr>
                                        <p:cTn id="55" dur="1" fill="hold">
                                          <p:stCondLst>
                                            <p:cond delay="0"/>
                                          </p:stCondLst>
                                        </p:cTn>
                                        <p:tgtEl>
                                          <p:spTgt spid="15368"/>
                                        </p:tgtEl>
                                        <p:attrNameLst>
                                          <p:attrName>style.visibility</p:attrName>
                                        </p:attrNameLst>
                                      </p:cBhvr>
                                      <p:to>
                                        <p:strVal val="visible"/>
                                      </p:to>
                                    </p:set>
                                    <p:animEffect transition="in" filter="wipe(down)">
                                      <p:cBhvr>
                                        <p:cTn id="56" dur="580">
                                          <p:stCondLst>
                                            <p:cond delay="0"/>
                                          </p:stCondLst>
                                        </p:cTn>
                                        <p:tgtEl>
                                          <p:spTgt spid="15368"/>
                                        </p:tgtEl>
                                      </p:cBhvr>
                                    </p:animEffect>
                                    <p:anim calcmode="lin" valueType="num">
                                      <p:cBhvr>
                                        <p:cTn id="57" dur="1822" tmFilter="0,0; 0.14,0.36; 0.43,0.73; 0.71,0.91; 1.0,1.0">
                                          <p:stCondLst>
                                            <p:cond delay="0"/>
                                          </p:stCondLst>
                                        </p:cTn>
                                        <p:tgtEl>
                                          <p:spTgt spid="15368"/>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5368"/>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5368"/>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5368"/>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5368"/>
                                        </p:tgtEl>
                                        <p:attrNameLst>
                                          <p:attrName>ppt_y</p:attrName>
                                        </p:attrNameLst>
                                      </p:cBhvr>
                                      <p:tavLst>
                                        <p:tav tm="0" fmla="#ppt_y-sin(pi*$)/81">
                                          <p:val>
                                            <p:fltVal val="0"/>
                                          </p:val>
                                        </p:tav>
                                        <p:tav tm="100000">
                                          <p:val>
                                            <p:fltVal val="1"/>
                                          </p:val>
                                        </p:tav>
                                      </p:tavLst>
                                    </p:anim>
                                    <p:animScale>
                                      <p:cBhvr>
                                        <p:cTn id="62" dur="26">
                                          <p:stCondLst>
                                            <p:cond delay="650"/>
                                          </p:stCondLst>
                                        </p:cTn>
                                        <p:tgtEl>
                                          <p:spTgt spid="15368"/>
                                        </p:tgtEl>
                                      </p:cBhvr>
                                      <p:to x="100000" y="60000"/>
                                    </p:animScale>
                                    <p:animScale>
                                      <p:cBhvr>
                                        <p:cTn id="63" dur="166" decel="50000">
                                          <p:stCondLst>
                                            <p:cond delay="676"/>
                                          </p:stCondLst>
                                        </p:cTn>
                                        <p:tgtEl>
                                          <p:spTgt spid="15368"/>
                                        </p:tgtEl>
                                      </p:cBhvr>
                                      <p:to x="100000" y="100000"/>
                                    </p:animScale>
                                    <p:animScale>
                                      <p:cBhvr>
                                        <p:cTn id="64" dur="26">
                                          <p:stCondLst>
                                            <p:cond delay="1312"/>
                                          </p:stCondLst>
                                        </p:cTn>
                                        <p:tgtEl>
                                          <p:spTgt spid="15368"/>
                                        </p:tgtEl>
                                      </p:cBhvr>
                                      <p:to x="100000" y="80000"/>
                                    </p:animScale>
                                    <p:animScale>
                                      <p:cBhvr>
                                        <p:cTn id="65" dur="166" decel="50000">
                                          <p:stCondLst>
                                            <p:cond delay="1338"/>
                                          </p:stCondLst>
                                        </p:cTn>
                                        <p:tgtEl>
                                          <p:spTgt spid="15368"/>
                                        </p:tgtEl>
                                      </p:cBhvr>
                                      <p:to x="100000" y="100000"/>
                                    </p:animScale>
                                    <p:animScale>
                                      <p:cBhvr>
                                        <p:cTn id="66" dur="26">
                                          <p:stCondLst>
                                            <p:cond delay="1642"/>
                                          </p:stCondLst>
                                        </p:cTn>
                                        <p:tgtEl>
                                          <p:spTgt spid="15368"/>
                                        </p:tgtEl>
                                      </p:cBhvr>
                                      <p:to x="100000" y="90000"/>
                                    </p:animScale>
                                    <p:animScale>
                                      <p:cBhvr>
                                        <p:cTn id="67" dur="166" decel="50000">
                                          <p:stCondLst>
                                            <p:cond delay="1668"/>
                                          </p:stCondLst>
                                        </p:cTn>
                                        <p:tgtEl>
                                          <p:spTgt spid="15368"/>
                                        </p:tgtEl>
                                      </p:cBhvr>
                                      <p:to x="100000" y="100000"/>
                                    </p:animScale>
                                    <p:animScale>
                                      <p:cBhvr>
                                        <p:cTn id="68" dur="26">
                                          <p:stCondLst>
                                            <p:cond delay="1808"/>
                                          </p:stCondLst>
                                        </p:cTn>
                                        <p:tgtEl>
                                          <p:spTgt spid="15368"/>
                                        </p:tgtEl>
                                      </p:cBhvr>
                                      <p:to x="100000" y="95000"/>
                                    </p:animScale>
                                    <p:animScale>
                                      <p:cBhvr>
                                        <p:cTn id="69" dur="166" decel="50000">
                                          <p:stCondLst>
                                            <p:cond delay="1834"/>
                                          </p:stCondLst>
                                        </p:cTn>
                                        <p:tgtEl>
                                          <p:spTgt spid="15368"/>
                                        </p:tgtEl>
                                      </p:cBhvr>
                                      <p:to x="100000" y="100000"/>
                                    </p:animScale>
                                  </p:childTnLst>
                                </p:cTn>
                              </p:par>
                              <p:par>
                                <p:cTn id="70" presetID="26" presetClass="entr" presetSubtype="0" fill="hold" nodeType="withEffect">
                                  <p:stCondLst>
                                    <p:cond delay="0"/>
                                  </p:stCondLst>
                                  <p:childTnLst>
                                    <p:set>
                                      <p:cBhvr>
                                        <p:cTn id="71" dur="1" fill="hold">
                                          <p:stCondLst>
                                            <p:cond delay="0"/>
                                          </p:stCondLst>
                                        </p:cTn>
                                        <p:tgtEl>
                                          <p:spTgt spid="15369"/>
                                        </p:tgtEl>
                                        <p:attrNameLst>
                                          <p:attrName>style.visibility</p:attrName>
                                        </p:attrNameLst>
                                      </p:cBhvr>
                                      <p:to>
                                        <p:strVal val="visible"/>
                                      </p:to>
                                    </p:set>
                                    <p:animEffect transition="in" filter="wipe(down)">
                                      <p:cBhvr>
                                        <p:cTn id="72" dur="580">
                                          <p:stCondLst>
                                            <p:cond delay="0"/>
                                          </p:stCondLst>
                                        </p:cTn>
                                        <p:tgtEl>
                                          <p:spTgt spid="15369"/>
                                        </p:tgtEl>
                                      </p:cBhvr>
                                    </p:animEffect>
                                    <p:anim calcmode="lin" valueType="num">
                                      <p:cBhvr>
                                        <p:cTn id="73" dur="1822" tmFilter="0,0; 0.14,0.36; 0.43,0.73; 0.71,0.91; 1.0,1.0">
                                          <p:stCondLst>
                                            <p:cond delay="0"/>
                                          </p:stCondLst>
                                        </p:cTn>
                                        <p:tgtEl>
                                          <p:spTgt spid="15369"/>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15369"/>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15369"/>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15369"/>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15369"/>
                                        </p:tgtEl>
                                        <p:attrNameLst>
                                          <p:attrName>ppt_y</p:attrName>
                                        </p:attrNameLst>
                                      </p:cBhvr>
                                      <p:tavLst>
                                        <p:tav tm="0" fmla="#ppt_y-sin(pi*$)/81">
                                          <p:val>
                                            <p:fltVal val="0"/>
                                          </p:val>
                                        </p:tav>
                                        <p:tav tm="100000">
                                          <p:val>
                                            <p:fltVal val="1"/>
                                          </p:val>
                                        </p:tav>
                                      </p:tavLst>
                                    </p:anim>
                                    <p:animScale>
                                      <p:cBhvr>
                                        <p:cTn id="78" dur="26">
                                          <p:stCondLst>
                                            <p:cond delay="650"/>
                                          </p:stCondLst>
                                        </p:cTn>
                                        <p:tgtEl>
                                          <p:spTgt spid="15369"/>
                                        </p:tgtEl>
                                      </p:cBhvr>
                                      <p:to x="100000" y="60000"/>
                                    </p:animScale>
                                    <p:animScale>
                                      <p:cBhvr>
                                        <p:cTn id="79" dur="166" decel="50000">
                                          <p:stCondLst>
                                            <p:cond delay="676"/>
                                          </p:stCondLst>
                                        </p:cTn>
                                        <p:tgtEl>
                                          <p:spTgt spid="15369"/>
                                        </p:tgtEl>
                                      </p:cBhvr>
                                      <p:to x="100000" y="100000"/>
                                    </p:animScale>
                                    <p:animScale>
                                      <p:cBhvr>
                                        <p:cTn id="80" dur="26">
                                          <p:stCondLst>
                                            <p:cond delay="1312"/>
                                          </p:stCondLst>
                                        </p:cTn>
                                        <p:tgtEl>
                                          <p:spTgt spid="15369"/>
                                        </p:tgtEl>
                                      </p:cBhvr>
                                      <p:to x="100000" y="80000"/>
                                    </p:animScale>
                                    <p:animScale>
                                      <p:cBhvr>
                                        <p:cTn id="81" dur="166" decel="50000">
                                          <p:stCondLst>
                                            <p:cond delay="1338"/>
                                          </p:stCondLst>
                                        </p:cTn>
                                        <p:tgtEl>
                                          <p:spTgt spid="15369"/>
                                        </p:tgtEl>
                                      </p:cBhvr>
                                      <p:to x="100000" y="100000"/>
                                    </p:animScale>
                                    <p:animScale>
                                      <p:cBhvr>
                                        <p:cTn id="82" dur="26">
                                          <p:stCondLst>
                                            <p:cond delay="1642"/>
                                          </p:stCondLst>
                                        </p:cTn>
                                        <p:tgtEl>
                                          <p:spTgt spid="15369"/>
                                        </p:tgtEl>
                                      </p:cBhvr>
                                      <p:to x="100000" y="90000"/>
                                    </p:animScale>
                                    <p:animScale>
                                      <p:cBhvr>
                                        <p:cTn id="83" dur="166" decel="50000">
                                          <p:stCondLst>
                                            <p:cond delay="1668"/>
                                          </p:stCondLst>
                                        </p:cTn>
                                        <p:tgtEl>
                                          <p:spTgt spid="15369"/>
                                        </p:tgtEl>
                                      </p:cBhvr>
                                      <p:to x="100000" y="100000"/>
                                    </p:animScale>
                                    <p:animScale>
                                      <p:cBhvr>
                                        <p:cTn id="84" dur="26">
                                          <p:stCondLst>
                                            <p:cond delay="1808"/>
                                          </p:stCondLst>
                                        </p:cTn>
                                        <p:tgtEl>
                                          <p:spTgt spid="15369"/>
                                        </p:tgtEl>
                                      </p:cBhvr>
                                      <p:to x="100000" y="95000"/>
                                    </p:animScale>
                                    <p:animScale>
                                      <p:cBhvr>
                                        <p:cTn id="85" dur="166" decel="50000">
                                          <p:stCondLst>
                                            <p:cond delay="1834"/>
                                          </p:stCondLst>
                                        </p:cTn>
                                        <p:tgtEl>
                                          <p:spTgt spid="15369"/>
                                        </p:tgtEl>
                                      </p:cBhvr>
                                      <p:to x="100000" y="100000"/>
                                    </p:animScale>
                                  </p:childTnLst>
                                </p:cTn>
                              </p:par>
                              <p:par>
                                <p:cTn id="86" presetID="45" presetClass="entr" presetSubtype="0" fill="hold" grpId="0" nodeType="withEffect">
                                  <p:stCondLst>
                                    <p:cond delay="0"/>
                                  </p:stCondLst>
                                  <p:childTnLst>
                                    <p:set>
                                      <p:cBhvr>
                                        <p:cTn id="87" dur="1" fill="hold">
                                          <p:stCondLst>
                                            <p:cond delay="0"/>
                                          </p:stCondLst>
                                        </p:cTn>
                                        <p:tgtEl>
                                          <p:spTgt spid="15364"/>
                                        </p:tgtEl>
                                        <p:attrNameLst>
                                          <p:attrName>style.visibility</p:attrName>
                                        </p:attrNameLst>
                                      </p:cBhvr>
                                      <p:to>
                                        <p:strVal val="visible"/>
                                      </p:to>
                                    </p:set>
                                    <p:animEffect transition="in" filter="fade">
                                      <p:cBhvr>
                                        <p:cTn id="88" dur="2000"/>
                                        <p:tgtEl>
                                          <p:spTgt spid="15364"/>
                                        </p:tgtEl>
                                      </p:cBhvr>
                                    </p:animEffect>
                                    <p:anim calcmode="lin" valueType="num">
                                      <p:cBhvr>
                                        <p:cTn id="89" dur="2000" fill="hold"/>
                                        <p:tgtEl>
                                          <p:spTgt spid="15364"/>
                                        </p:tgtEl>
                                        <p:attrNameLst>
                                          <p:attrName>ppt_w</p:attrName>
                                        </p:attrNameLst>
                                      </p:cBhvr>
                                      <p:tavLst>
                                        <p:tav tm="0" fmla="#ppt_w*sin(2.5*pi*$)">
                                          <p:val>
                                            <p:fltVal val="0"/>
                                          </p:val>
                                        </p:tav>
                                        <p:tav tm="100000">
                                          <p:val>
                                            <p:fltVal val="1"/>
                                          </p:val>
                                        </p:tav>
                                      </p:tavLst>
                                    </p:anim>
                                    <p:anim calcmode="lin" valueType="num">
                                      <p:cBhvr>
                                        <p:cTn id="90" dur="2000" fill="hold"/>
                                        <p:tgtEl>
                                          <p:spTgt spid="153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91" fill="hold" display="0">
                  <p:stCondLst>
                    <p:cond delay="indefinite"/>
                  </p:stCondLst>
                  <p:endCondLst>
                    <p:cond evt="onPrev" delay="0">
                      <p:tgtEl>
                        <p:sldTgt/>
                      </p:tgtEl>
                    </p:cond>
                  </p:endCondLst>
                </p:cTn>
                <p:tgtEl>
                  <p:spTgt spid="15370"/>
                </p:tgtEl>
              </p:cMediaNode>
            </p:video>
            <p:seq concurrent="1" nextAc="seek">
              <p:cTn id="92" restart="whenNotActive" fill="hold" evtFilter="cancelBubble" nodeType="interactiveSeq">
                <p:stCondLst>
                  <p:cond evt="onClick" delay="0">
                    <p:tgtEl>
                      <p:spTgt spid="15370"/>
                    </p:tgtEl>
                  </p:cond>
                </p:stCondLst>
                <p:endSync evt="end" delay="0">
                  <p:rtn val="all"/>
                </p:endSync>
                <p:childTnLst>
                  <p:par>
                    <p:cTn id="93" fill="hold">
                      <p:stCondLst>
                        <p:cond delay="0"/>
                      </p:stCondLst>
                      <p:childTnLst>
                        <p:par>
                          <p:cTn id="94" fill="hold">
                            <p:stCondLst>
                              <p:cond delay="0"/>
                            </p:stCondLst>
                            <p:childTnLst>
                              <p:par>
                                <p:cTn id="95" presetID="2" presetClass="mediacall" presetSubtype="0" fill="hold" nodeType="clickEffect">
                                  <p:stCondLst>
                                    <p:cond delay="0"/>
                                  </p:stCondLst>
                                  <p:childTnLst>
                                    <p:cmd type="call" cmd="togglePause">
                                      <p:cBhvr>
                                        <p:cTn id="96" dur="1" fill="hold"/>
                                        <p:tgtEl>
                                          <p:spTgt spid="15370"/>
                                        </p:tgtEl>
                                      </p:cBhvr>
                                    </p:cmd>
                                  </p:childTnLst>
                                </p:cTn>
                              </p:par>
                            </p:childTnLst>
                          </p:cTn>
                        </p:par>
                      </p:childTnLst>
                    </p:cTn>
                  </p:par>
                </p:childTnLst>
              </p:cTn>
              <p:nextCondLst>
                <p:cond evt="onClick" delay="0">
                  <p:tgtEl>
                    <p:spTgt spid="15370"/>
                  </p:tgtEl>
                </p:cond>
              </p:nextCondLst>
            </p:seq>
          </p:childTnLst>
        </p:cTn>
      </p:par>
    </p:tnLst>
    <p:bldLst>
      <p:bldP spid="15363" grpId="0" autoUpdateAnimBg="0"/>
      <p:bldP spid="15364" grpId="0" autoUpdateAnimBg="0"/>
      <p:bldP spid="15366"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5602" name="Picture 2"/>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
        <p:nvSpPr>
          <p:cNvPr id="25604"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Compute</a:t>
            </a:r>
          </a:p>
        </p:txBody>
      </p:sp>
      <p:sp>
        <p:nvSpPr>
          <p:cNvPr id="2" name="Rounded Rectangle 1"/>
          <p:cNvSpPr/>
          <p:nvPr/>
        </p:nvSpPr>
        <p:spPr bwMode="auto">
          <a:xfrm>
            <a:off x="1461840" y="3580656"/>
            <a:ext cx="4104456" cy="1008112"/>
          </a:xfrm>
          <a:prstGeom prst="roundRect">
            <a:avLst/>
          </a:prstGeom>
          <a:solidFill>
            <a:srgbClr val="FF6600"/>
          </a:solidFill>
          <a:ln>
            <a:headEnd type="none" w="med" len="med"/>
            <a:tailEnd type="none" w="med" len="med"/>
          </a:ln>
          <a:scene3d>
            <a:camera prst="perspectiveRelaxedModerately"/>
            <a:lightRig rig="threePt" dir="t">
              <a:rot lat="0" lon="0" rev="1200000"/>
            </a:lightRig>
          </a:scene3d>
          <a:sp3d>
            <a:bevelT w="63500" h="25400"/>
          </a:sp3d>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smtClean="0">
                <a:ln>
                  <a:noFill/>
                </a:ln>
                <a:solidFill>
                  <a:srgbClr val="FFFFFF"/>
                </a:solidFill>
                <a:effectLst/>
                <a:latin typeface="American Typewriter" charset="0"/>
                <a:ea typeface="ヒラギノ明朝 ProN W3" charset="-128"/>
                <a:cs typeface="ヒラギノ明朝 ProN W3" charset="-128"/>
                <a:sym typeface="American Typewriter" charset="0"/>
              </a:rPr>
              <a:t>Web Role</a:t>
            </a:r>
            <a:endParaRPr kumimoji="0" lang="en-US" sz="4000" b="0" i="0" u="none" strike="noStrike" cap="none" normalizeH="0" baseline="0" dirty="0">
              <a:ln>
                <a:noFill/>
              </a:ln>
              <a:solidFill>
                <a:srgbClr val="FFFFFF"/>
              </a:solidFill>
              <a:effectLst/>
              <a:latin typeface="American Typewriter" charset="0"/>
              <a:ea typeface="ヒラギノ明朝 ProN W3" charset="-128"/>
              <a:cs typeface="ヒラギノ明朝 ProN W3" charset="-128"/>
              <a:sym typeface="American Typewriter" charset="0"/>
            </a:endParaRPr>
          </a:p>
        </p:txBody>
      </p:sp>
      <p:sp>
        <p:nvSpPr>
          <p:cNvPr id="3" name="TextBox 2"/>
          <p:cNvSpPr txBox="1"/>
          <p:nvPr/>
        </p:nvSpPr>
        <p:spPr>
          <a:xfrm>
            <a:off x="1533848" y="4876800"/>
            <a:ext cx="4608512" cy="2677656"/>
          </a:xfrm>
          <a:prstGeom prst="rect">
            <a:avLst/>
          </a:prstGeom>
          <a:noFill/>
        </p:spPr>
        <p:txBody>
          <a:bodyPr wrap="square" rtlCol="0">
            <a:spAutoFit/>
          </a:bodyPr>
          <a:lstStyle/>
          <a:p>
            <a:pPr marL="457200" indent="-457200" algn="l">
              <a:buFontTx/>
              <a:buChar char="•"/>
            </a:pPr>
            <a:r>
              <a:rPr lang="en-US" sz="2400" dirty="0" smtClean="0"/>
              <a:t>Windows Server 2008 x64</a:t>
            </a:r>
          </a:p>
          <a:p>
            <a:pPr marL="457200" indent="-457200" algn="l">
              <a:buFontTx/>
              <a:buChar char="•"/>
            </a:pPr>
            <a:r>
              <a:rPr lang="en-US" sz="2400" dirty="0" smtClean="0"/>
              <a:t>IIS 7</a:t>
            </a:r>
          </a:p>
          <a:p>
            <a:pPr marL="457200" indent="-457200" algn="l">
              <a:buFontTx/>
              <a:buChar char="•"/>
            </a:pPr>
            <a:r>
              <a:rPr lang="en-US" sz="2400" dirty="0" err="1" smtClean="0"/>
              <a:t>ASP.net</a:t>
            </a:r>
            <a:r>
              <a:rPr lang="en-US" sz="2400" dirty="0" smtClean="0"/>
              <a:t> 4</a:t>
            </a:r>
          </a:p>
          <a:p>
            <a:pPr marL="457200" indent="-457200" algn="l">
              <a:buFontTx/>
              <a:buChar char="•"/>
            </a:pPr>
            <a:r>
              <a:rPr lang="en-US" sz="2400" dirty="0" err="1" smtClean="0"/>
              <a:t>FastCGI</a:t>
            </a:r>
            <a:r>
              <a:rPr lang="en-US" sz="2400" dirty="0" smtClean="0"/>
              <a:t> (PHP, Ruby++)</a:t>
            </a:r>
          </a:p>
          <a:p>
            <a:pPr marL="457200" indent="-457200" algn="l">
              <a:buFontTx/>
              <a:buChar char="•"/>
            </a:pPr>
            <a:r>
              <a:rPr lang="en-US" sz="2400" dirty="0" smtClean="0"/>
              <a:t>Native Code</a:t>
            </a:r>
          </a:p>
          <a:p>
            <a:pPr marL="457200" indent="-457200" algn="l">
              <a:buFontTx/>
              <a:buChar char="•"/>
            </a:pPr>
            <a:r>
              <a:rPr lang="en-US" sz="2400" dirty="0" smtClean="0"/>
              <a:t>Full Trust</a:t>
            </a:r>
          </a:p>
          <a:p>
            <a:pPr marL="457200" indent="-457200" algn="l">
              <a:buFontTx/>
              <a:buChar char="•"/>
            </a:pPr>
            <a:r>
              <a:rPr lang="en-US" sz="2400" dirty="0" smtClean="0"/>
              <a:t>User Mode</a:t>
            </a:r>
            <a:endParaRPr lang="en-US" sz="2400" dirty="0"/>
          </a:p>
        </p:txBody>
      </p:sp>
      <p:sp>
        <p:nvSpPr>
          <p:cNvPr id="8" name="Rounded Rectangle 7"/>
          <p:cNvSpPr/>
          <p:nvPr/>
        </p:nvSpPr>
        <p:spPr bwMode="auto">
          <a:xfrm>
            <a:off x="6646416" y="3580656"/>
            <a:ext cx="4104456" cy="1008112"/>
          </a:xfrm>
          <a:prstGeom prst="roundRect">
            <a:avLst/>
          </a:prstGeom>
          <a:solidFill>
            <a:schemeClr val="accent1">
              <a:lumMod val="25000"/>
            </a:schemeClr>
          </a:solidFill>
          <a:ln>
            <a:headEnd type="none" w="med" len="med"/>
            <a:tailEnd type="none" w="med" len="med"/>
          </a:ln>
          <a:scene3d>
            <a:camera prst="perspectiveRelaxedModerately"/>
            <a:lightRig rig="threePt" dir="t">
              <a:rot lat="0" lon="0" rev="1200000"/>
            </a:lightRig>
          </a:scene3d>
          <a:sp3d>
            <a:bevelT w="63500" h="25400"/>
          </a:sp3d>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smtClean="0">
                <a:ln>
                  <a:noFill/>
                </a:ln>
                <a:solidFill>
                  <a:srgbClr val="FFFFFF"/>
                </a:solidFill>
                <a:effectLst/>
                <a:latin typeface="American Typewriter" charset="0"/>
                <a:ea typeface="ヒラギノ明朝 ProN W3" charset="-128"/>
                <a:cs typeface="ヒラギノ明朝 ProN W3" charset="-128"/>
                <a:sym typeface="American Typewriter" charset="0"/>
              </a:rPr>
              <a:t>Worker Role</a:t>
            </a:r>
            <a:endParaRPr kumimoji="0" lang="en-US" sz="4000" b="0" i="0" u="none" strike="noStrike" cap="none" normalizeH="0" baseline="0" dirty="0">
              <a:ln>
                <a:noFill/>
              </a:ln>
              <a:solidFill>
                <a:srgbClr val="FFFFFF"/>
              </a:solidFill>
              <a:effectLst/>
              <a:latin typeface="American Typewriter" charset="0"/>
              <a:ea typeface="ヒラギノ明朝 ProN W3" charset="-128"/>
              <a:cs typeface="ヒラギノ明朝 ProN W3" charset="-128"/>
              <a:sym typeface="American Typewriter" charset="0"/>
            </a:endParaRPr>
          </a:p>
        </p:txBody>
      </p:sp>
      <p:sp>
        <p:nvSpPr>
          <p:cNvPr id="9" name="TextBox 8"/>
          <p:cNvSpPr txBox="1"/>
          <p:nvPr/>
        </p:nvSpPr>
        <p:spPr>
          <a:xfrm>
            <a:off x="6718424" y="4876800"/>
            <a:ext cx="4752528" cy="2308324"/>
          </a:xfrm>
          <a:prstGeom prst="rect">
            <a:avLst/>
          </a:prstGeom>
          <a:noFill/>
        </p:spPr>
        <p:txBody>
          <a:bodyPr wrap="square" rtlCol="0">
            <a:spAutoFit/>
          </a:bodyPr>
          <a:lstStyle/>
          <a:p>
            <a:pPr marL="457200" indent="-457200" algn="l">
              <a:buFontTx/>
              <a:buChar char="•"/>
            </a:pPr>
            <a:r>
              <a:rPr lang="en-US" sz="2400" dirty="0" smtClean="0"/>
              <a:t>Windows Server 2008 x64</a:t>
            </a:r>
          </a:p>
          <a:p>
            <a:pPr marL="457200" indent="-457200" algn="l">
              <a:buFontTx/>
              <a:buChar char="•"/>
            </a:pPr>
            <a:r>
              <a:rPr lang="en-US" sz="2400" dirty="0" err="1" smtClean="0"/>
              <a:t>.net</a:t>
            </a:r>
            <a:endParaRPr lang="en-US" sz="2400" dirty="0" smtClean="0"/>
          </a:p>
          <a:p>
            <a:pPr marL="457200" indent="-457200" algn="l">
              <a:buFontTx/>
              <a:buChar char="•"/>
            </a:pPr>
            <a:r>
              <a:rPr lang="en-US" sz="2400" dirty="0" smtClean="0"/>
              <a:t>Native Code</a:t>
            </a:r>
          </a:p>
          <a:p>
            <a:pPr marL="457200" indent="-457200" algn="l">
              <a:buFontTx/>
              <a:buChar char="•"/>
            </a:pPr>
            <a:r>
              <a:rPr lang="en-US" sz="2400" dirty="0" smtClean="0"/>
              <a:t>Full Trust</a:t>
            </a:r>
          </a:p>
          <a:p>
            <a:pPr marL="457200" indent="-457200" algn="l">
              <a:buFontTx/>
              <a:buChar char="•"/>
            </a:pPr>
            <a:r>
              <a:rPr lang="en-US" sz="2400" dirty="0" smtClean="0"/>
              <a:t>User Mode</a:t>
            </a:r>
          </a:p>
          <a:p>
            <a:pPr marL="457200" indent="-457200" algn="l">
              <a:buFontTx/>
              <a:buChar char="•"/>
            </a:pPr>
            <a:r>
              <a:rPr lang="en-US" sz="2400" dirty="0" smtClean="0"/>
              <a:t>Inbound any TCP port</a:t>
            </a:r>
            <a:endParaRPr lang="en-US" sz="2400" dirty="0"/>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5602"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5604"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Storage</a:t>
            </a:r>
            <a:endParaRPr lang="en-US" dirty="0">
              <a:solidFill>
                <a:srgbClr val="D8A171"/>
              </a:solidFill>
              <a:latin typeface="Calibri" pitchFamily="34" charset="0"/>
              <a:ea typeface="American Typewriter" charset="0"/>
              <a:cs typeface="Calibri" pitchFamily="34" charset="0"/>
            </a:endParaRPr>
          </a:p>
        </p:txBody>
      </p:sp>
      <p:sp>
        <p:nvSpPr>
          <p:cNvPr id="6" name="Rectangle 2"/>
          <p:cNvSpPr>
            <a:spLocks noGrp="1" noChangeArrowheads="1"/>
          </p:cNvSpPr>
          <p:nvPr>
            <p:ph idx="1"/>
          </p:nvPr>
        </p:nvSpPr>
        <p:spPr>
          <a:xfrm>
            <a:off x="1079500" y="2527300"/>
            <a:ext cx="10845800" cy="6108700"/>
          </a:xfrm>
          <a:ln/>
        </p:spPr>
        <p:txBody>
          <a:bodyPr anchor="t"/>
          <a:lstStyle/>
          <a:p>
            <a:pPr marL="903288">
              <a:spcBef>
                <a:spcPts val="1800"/>
              </a:spcBef>
            </a:pPr>
            <a:r>
              <a:rPr lang="en-US" dirty="0" smtClean="0">
                <a:latin typeface="Calibri"/>
                <a:cs typeface="Calibri"/>
              </a:rPr>
              <a:t>Durable, scalable, available</a:t>
            </a:r>
          </a:p>
          <a:p>
            <a:pPr marL="903288">
              <a:spcBef>
                <a:spcPts val="1800"/>
              </a:spcBef>
            </a:pPr>
            <a:r>
              <a:rPr lang="en-US" dirty="0" smtClean="0">
                <a:latin typeface="Calibri"/>
                <a:cs typeface="Calibri"/>
              </a:rPr>
              <a:t>SQL Azure</a:t>
            </a:r>
          </a:p>
          <a:p>
            <a:pPr marL="903288">
              <a:spcBef>
                <a:spcPts val="1800"/>
              </a:spcBef>
            </a:pPr>
            <a:r>
              <a:rPr lang="en-US" dirty="0" smtClean="0">
                <a:latin typeface="Calibri"/>
                <a:cs typeface="Calibri"/>
              </a:rPr>
              <a:t>Blobs</a:t>
            </a:r>
          </a:p>
          <a:p>
            <a:pPr marL="903288">
              <a:spcBef>
                <a:spcPts val="1800"/>
              </a:spcBef>
            </a:pPr>
            <a:r>
              <a:rPr lang="en-US" dirty="0" smtClean="0">
                <a:latin typeface="Calibri"/>
                <a:cs typeface="Calibri"/>
              </a:rPr>
              <a:t>Drives</a:t>
            </a:r>
          </a:p>
          <a:p>
            <a:pPr marL="903288">
              <a:spcBef>
                <a:spcPts val="1800"/>
              </a:spcBef>
            </a:pPr>
            <a:r>
              <a:rPr lang="en-US" dirty="0" smtClean="0">
                <a:latin typeface="Calibri"/>
                <a:cs typeface="Calibri"/>
              </a:rPr>
              <a:t>Tables</a:t>
            </a:r>
          </a:p>
          <a:p>
            <a:pPr marL="903288">
              <a:spcBef>
                <a:spcPts val="1800"/>
              </a:spcBef>
            </a:pPr>
            <a:r>
              <a:rPr lang="en-US" dirty="0" smtClean="0">
                <a:latin typeface="Calibri"/>
                <a:cs typeface="Calibri"/>
              </a:rPr>
              <a:t>Queues</a:t>
            </a:r>
          </a:p>
          <a:p>
            <a:pPr marL="903288">
              <a:spcBef>
                <a:spcPts val="1800"/>
              </a:spcBef>
            </a:pPr>
            <a:r>
              <a:rPr lang="en-US" dirty="0" smtClean="0">
                <a:latin typeface="Calibri"/>
                <a:cs typeface="Calibri"/>
              </a:rPr>
              <a:t>REST based</a:t>
            </a:r>
            <a:endParaRPr lang="en-US" dirty="0">
              <a:latin typeface="Calibri"/>
              <a:cs typeface="Calibri"/>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5602"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5604"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Virtual Machine Role</a:t>
            </a:r>
            <a:endParaRPr lang="en-US" dirty="0">
              <a:solidFill>
                <a:srgbClr val="D8A171"/>
              </a:solidFill>
              <a:latin typeface="Calibri" pitchFamily="34" charset="0"/>
              <a:ea typeface="American Typewriter" charset="0"/>
              <a:cs typeface="Calibri" pitchFamily="34" charset="0"/>
            </a:endParaRPr>
          </a:p>
        </p:txBody>
      </p:sp>
      <p:sp>
        <p:nvSpPr>
          <p:cNvPr id="6"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Host your own server in the cloud</a:t>
            </a:r>
          </a:p>
          <a:p>
            <a:pPr marL="903288"/>
            <a:r>
              <a:rPr lang="en-US" dirty="0" smtClean="0">
                <a:latin typeface="Calibri"/>
                <a:cs typeface="Calibri"/>
              </a:rPr>
              <a:t>Must be a Win2008 R2 x64</a:t>
            </a:r>
          </a:p>
          <a:p>
            <a:pPr marL="903288"/>
            <a:r>
              <a:rPr lang="en-US" dirty="0" smtClean="0">
                <a:latin typeface="Calibri"/>
                <a:cs typeface="Calibri"/>
              </a:rPr>
              <a:t>Stateless</a:t>
            </a:r>
            <a:endParaRPr lang="en-US" dirty="0">
              <a:latin typeface="Calibri"/>
              <a:cs typeface="Calibri"/>
            </a:endParaRPr>
          </a:p>
        </p:txBody>
      </p:sp>
    </p:spTree>
    <p:extLst>
      <p:ext uri="{BB962C8B-B14F-4D97-AF65-F5344CB8AC3E}">
        <p14:creationId xmlns:p14="http://schemas.microsoft.com/office/powerpoint/2010/main" val="312275947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5602"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5604"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Hardware</a:t>
            </a:r>
            <a:endParaRPr lang="en-US" dirty="0">
              <a:solidFill>
                <a:srgbClr val="D8A171"/>
              </a:solidFill>
              <a:latin typeface="Calibri" pitchFamily="34" charset="0"/>
              <a:ea typeface="American Typewriter" charset="0"/>
              <a:cs typeface="Calibri" pitchFamily="34" charset="0"/>
            </a:endParaRPr>
          </a:p>
        </p:txBody>
      </p:sp>
      <p:sp>
        <p:nvSpPr>
          <p:cNvPr id="6"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Hardware Load Balancers</a:t>
            </a:r>
          </a:p>
          <a:p>
            <a:pPr marL="903288"/>
            <a:r>
              <a:rPr lang="en-US" dirty="0" smtClean="0">
                <a:latin typeface="Calibri"/>
                <a:cs typeface="Calibri"/>
              </a:rPr>
              <a:t>Servers</a:t>
            </a:r>
          </a:p>
          <a:p>
            <a:pPr marL="903288"/>
            <a:r>
              <a:rPr lang="en-US" dirty="0" smtClean="0">
                <a:latin typeface="Calibri"/>
                <a:cs typeface="Calibri"/>
              </a:rPr>
              <a:t>Networks</a:t>
            </a:r>
          </a:p>
          <a:p>
            <a:pPr marL="903288"/>
            <a:r>
              <a:rPr lang="en-US" dirty="0" smtClean="0">
                <a:latin typeface="Calibri"/>
                <a:cs typeface="Calibri"/>
              </a:rPr>
              <a:t>DNS</a:t>
            </a:r>
          </a:p>
          <a:p>
            <a:pPr marL="903288"/>
            <a:r>
              <a:rPr lang="en-US" dirty="0" smtClean="0">
                <a:latin typeface="Calibri"/>
                <a:cs typeface="Calibri"/>
              </a:rPr>
              <a:t>Monitoring</a:t>
            </a:r>
          </a:p>
          <a:p>
            <a:pPr marL="903288"/>
            <a:r>
              <a:rPr lang="en-US" dirty="0" smtClean="0">
                <a:latin typeface="Calibri"/>
                <a:cs typeface="Calibri"/>
              </a:rPr>
              <a:t>Automated service management</a:t>
            </a:r>
            <a:endParaRPr lang="en-US" dirty="0">
              <a:latin typeface="Calibri"/>
              <a:cs typeface="Calibri"/>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Pricing</a:t>
            </a:r>
          </a:p>
        </p:txBody>
      </p:sp>
      <p:pic>
        <p:nvPicPr>
          <p:cNvPr id="27650" name="Picture 2"/>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pic>
        <p:nvPicPr>
          <p:cNvPr id="27651" name="Picture 3"/>
          <p:cNvPicPr>
            <a:picLocks noChangeAspect="1" noChangeArrowheads="1"/>
          </p:cNvPicPr>
          <p:nvPr/>
        </p:nvPicPr>
        <p:blipFill>
          <a:blip r:embed="rId4"/>
          <a:srcRect/>
          <a:stretch>
            <a:fillRect/>
          </a:stretch>
        </p:blipFill>
        <p:spPr bwMode="auto">
          <a:xfrm>
            <a:off x="952500" y="1955800"/>
            <a:ext cx="8407400" cy="45085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Pricing</a:t>
            </a:r>
          </a:p>
        </p:txBody>
      </p:sp>
      <p:pic>
        <p:nvPicPr>
          <p:cNvPr id="28674" name="Picture 2"/>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pic>
        <p:nvPicPr>
          <p:cNvPr id="28675" name="Picture 3"/>
          <p:cNvPicPr>
            <a:picLocks noChangeAspect="1" noChangeArrowheads="1"/>
          </p:cNvPicPr>
          <p:nvPr/>
        </p:nvPicPr>
        <p:blipFill>
          <a:blip r:embed="rId4"/>
          <a:srcRect/>
          <a:stretch>
            <a:fillRect/>
          </a:stretch>
        </p:blipFill>
        <p:spPr bwMode="auto">
          <a:xfrm>
            <a:off x="927100" y="1917700"/>
            <a:ext cx="8407400" cy="5918200"/>
          </a:xfrm>
          <a:prstGeom prst="rect">
            <a:avLst/>
          </a:prstGeom>
          <a:noFill/>
          <a:ln w="12700" cap="flat">
            <a:noFill/>
            <a:miter lim="800000"/>
            <a:headEnd/>
            <a:tailEnd/>
          </a:ln>
        </p:spPr>
      </p:pic>
      <p:pic>
        <p:nvPicPr>
          <p:cNvPr id="5" name="Picture 4"/>
          <p:cNvPicPr>
            <a:picLocks noChangeAspect="1"/>
          </p:cNvPicPr>
          <p:nvPr/>
        </p:nvPicPr>
        <p:blipFill>
          <a:blip r:embed="rId5"/>
          <a:stretch>
            <a:fillRect/>
          </a:stretch>
        </p:blipFill>
        <p:spPr>
          <a:xfrm rot="20753211">
            <a:off x="1615306" y="1452456"/>
            <a:ext cx="9542997" cy="6096915"/>
          </a:xfrm>
          <a:prstGeom prst="rect">
            <a:avLst/>
          </a:prstGeom>
          <a:effectLst>
            <a:outerShdw blurRad="50800" dist="38100" dir="16200000" algn="t">
              <a:srgbClr val="000000">
                <a:alpha val="43000"/>
              </a:srgbClr>
            </a:outerShdw>
          </a:effectLst>
        </p:spPr>
      </p:pic>
      <p:sp>
        <p:nvSpPr>
          <p:cNvPr id="2" name="Rectangle 1"/>
          <p:cNvSpPr/>
          <p:nvPr/>
        </p:nvSpPr>
        <p:spPr>
          <a:xfrm>
            <a:off x="237704" y="8909248"/>
            <a:ext cx="12601400" cy="400110"/>
          </a:xfrm>
          <a:prstGeom prst="rect">
            <a:avLst/>
          </a:prstGeom>
        </p:spPr>
        <p:txBody>
          <a:bodyPr wrap="square">
            <a:spAutoFit/>
          </a:bodyPr>
          <a:lstStyle/>
          <a:p>
            <a:r>
              <a:rPr lang="en-US" sz="2000" dirty="0"/>
              <a:t>http://</a:t>
            </a:r>
            <a:r>
              <a:rPr lang="en-US" sz="2000" dirty="0" err="1"/>
              <a:t>www.microsoft.com</a:t>
            </a:r>
            <a:r>
              <a:rPr lang="en-US" sz="2000" dirty="0"/>
              <a:t>/</a:t>
            </a:r>
            <a:r>
              <a:rPr lang="en-US" sz="2000" dirty="0" err="1"/>
              <a:t>windowsazure</a:t>
            </a:r>
            <a:r>
              <a:rPr lang="en-US" sz="2000" dirty="0"/>
              <a:t>/pricing-calculator</a:t>
            </a:r>
            <a:r>
              <a:rPr lang="en-US" sz="2000" dirty="0" smtClean="0"/>
              <a:t>/</a:t>
            </a:r>
            <a:endParaRPr lang="en-US" sz="2000" dirty="0"/>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3267557" y="5181155"/>
            <a:ext cx="2047408" cy="2943497"/>
          </a:xfrm>
          <a:prstGeom prst="roundRect">
            <a:avLst>
              <a:gd name="adj" fmla="val 0"/>
            </a:avLst>
          </a:prstGeom>
          <a:ln>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90000"/>
              </a:lnSpc>
              <a:tabLst>
                <a:tab pos="401878" algn="l"/>
              </a:tabLst>
              <a:defRPr/>
            </a:pPr>
            <a:r>
              <a:rPr lang="en-US" altLang="zh-CN" sz="1600" spc="-71" dirty="0">
                <a:gradFill>
                  <a:gsLst>
                    <a:gs pos="0">
                      <a:srgbClr val="000000"/>
                    </a:gs>
                    <a:gs pos="100000">
                      <a:srgbClr val="000000"/>
                    </a:gs>
                  </a:gsLst>
                  <a:lin ang="5400000" scaled="0"/>
                </a:gradFill>
              </a:rPr>
              <a:t> </a:t>
            </a:r>
          </a:p>
        </p:txBody>
      </p:sp>
      <p:sp>
        <p:nvSpPr>
          <p:cNvPr id="10" name="TextBox 9"/>
          <p:cNvSpPr txBox="1"/>
          <p:nvPr/>
        </p:nvSpPr>
        <p:spPr bwMode="invGray">
          <a:xfrm>
            <a:off x="3282558" y="5215028"/>
            <a:ext cx="2002165" cy="733193"/>
          </a:xfrm>
          <a:prstGeom prst="rect">
            <a:avLst/>
          </a:prstGeom>
          <a:noFill/>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Small</a:t>
            </a:r>
          </a:p>
        </p:txBody>
      </p:sp>
      <p:sp>
        <p:nvSpPr>
          <p:cNvPr id="11" name="Rectangle 10"/>
          <p:cNvSpPr/>
          <p:nvPr/>
        </p:nvSpPr>
        <p:spPr>
          <a:xfrm>
            <a:off x="3335924" y="6043228"/>
            <a:ext cx="1841224" cy="533599"/>
          </a:xfrm>
          <a:prstGeom prst="rect">
            <a:avLst/>
          </a:prstGeom>
        </p:spPr>
        <p:txBody>
          <a:bodyPr wrap="square" lIns="130046" tIns="65023" rIns="130046" bIns="65023" anchor="ctr" anchorCtr="0">
            <a:noAutofit/>
          </a:bodyPr>
          <a:lstStyle/>
          <a:p>
            <a:pPr algn="ctr"/>
            <a:r>
              <a:rPr lang="en-US" sz="2000" b="1" kern="0" dirty="0">
                <a:gradFill>
                  <a:gsLst>
                    <a:gs pos="0">
                      <a:schemeClr val="bg1"/>
                    </a:gs>
                    <a:gs pos="46000">
                      <a:schemeClr val="bg1"/>
                    </a:gs>
                  </a:gsLst>
                  <a:path path="circle">
                    <a:fillToRect l="50000" t="155000" r="50000" b="-55000"/>
                  </a:path>
                </a:gradFill>
                <a:latin typeface="+mj-lt"/>
              </a:rPr>
              <a:t>1 x 1.6Ghz </a:t>
            </a:r>
          </a:p>
        </p:txBody>
      </p:sp>
      <p:sp>
        <p:nvSpPr>
          <p:cNvPr id="12" name="Rectangle 11"/>
          <p:cNvSpPr/>
          <p:nvPr/>
        </p:nvSpPr>
        <p:spPr>
          <a:xfrm>
            <a:off x="3337982" y="6488955"/>
            <a:ext cx="1835012" cy="393954"/>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(moderate IO) </a:t>
            </a:r>
            <a:endParaRPr lang="en-US" b="1" dirty="0">
              <a:gradFill>
                <a:gsLst>
                  <a:gs pos="0">
                    <a:schemeClr val="bg1"/>
                  </a:gs>
                  <a:gs pos="100000">
                    <a:schemeClr val="bg1"/>
                  </a:gs>
                </a:gsLst>
                <a:lin ang="16200000" scaled="0"/>
              </a:gradFill>
              <a:latin typeface="+mj-lt"/>
            </a:endParaRPr>
          </a:p>
        </p:txBody>
      </p:sp>
      <p:sp>
        <p:nvSpPr>
          <p:cNvPr id="13" name="Rectangle 12"/>
          <p:cNvSpPr/>
          <p:nvPr/>
        </p:nvSpPr>
        <p:spPr>
          <a:xfrm>
            <a:off x="3335924" y="6861040"/>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1.75 GB memory </a:t>
            </a:r>
          </a:p>
        </p:txBody>
      </p:sp>
      <p:sp>
        <p:nvSpPr>
          <p:cNvPr id="14" name="Rectangle 13"/>
          <p:cNvSpPr/>
          <p:nvPr/>
        </p:nvSpPr>
        <p:spPr>
          <a:xfrm>
            <a:off x="3335924" y="7302014"/>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250 GB storage</a:t>
            </a:r>
          </a:p>
          <a:p>
            <a:pPr algn="ctr"/>
            <a:r>
              <a:rPr lang="en-US" sz="1500" kern="0" dirty="0">
                <a:gradFill>
                  <a:gsLst>
                    <a:gs pos="0">
                      <a:schemeClr val="bg1"/>
                    </a:gs>
                    <a:gs pos="100000">
                      <a:schemeClr val="bg1"/>
                    </a:gs>
                  </a:gsLst>
                  <a:lin ang="16200000" scaled="0"/>
                </a:gradFill>
                <a:latin typeface="+mj-lt"/>
              </a:rPr>
              <a:t>(instance storage) </a:t>
            </a:r>
          </a:p>
        </p:txBody>
      </p:sp>
      <p:cxnSp>
        <p:nvCxnSpPr>
          <p:cNvPr id="15" name="Straight Connector 14"/>
          <p:cNvCxnSpPr/>
          <p:nvPr/>
        </p:nvCxnSpPr>
        <p:spPr>
          <a:xfrm flipV="1">
            <a:off x="3410252" y="5927619"/>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bwMode="auto">
          <a:xfrm>
            <a:off x="5487968" y="5178897"/>
            <a:ext cx="2047408" cy="2945755"/>
          </a:xfrm>
          <a:prstGeom prst="roundRect">
            <a:avLst>
              <a:gd name="adj" fmla="val 0"/>
            </a:avLst>
          </a:prstGeom>
          <a:ln>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90000"/>
              </a:lnSpc>
              <a:tabLst>
                <a:tab pos="401878" algn="l"/>
              </a:tabLst>
              <a:defRPr/>
            </a:pPr>
            <a:r>
              <a:rPr lang="en-US" altLang="zh-CN" sz="1600" spc="-71" dirty="0">
                <a:gradFill>
                  <a:gsLst>
                    <a:gs pos="0">
                      <a:srgbClr val="000000"/>
                    </a:gs>
                    <a:gs pos="100000">
                      <a:srgbClr val="000000"/>
                    </a:gs>
                  </a:gsLst>
                  <a:lin ang="5400000" scaled="0"/>
                </a:gradFill>
              </a:rPr>
              <a:t> </a:t>
            </a:r>
          </a:p>
        </p:txBody>
      </p:sp>
      <p:sp>
        <p:nvSpPr>
          <p:cNvPr id="17" name="TextBox 16"/>
          <p:cNvSpPr txBox="1"/>
          <p:nvPr/>
        </p:nvSpPr>
        <p:spPr bwMode="invGray">
          <a:xfrm>
            <a:off x="5502969" y="5193359"/>
            <a:ext cx="2002165" cy="733193"/>
          </a:xfrm>
          <a:prstGeom prst="rect">
            <a:avLst/>
          </a:prstGeom>
          <a:noFill/>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Medium</a:t>
            </a:r>
          </a:p>
        </p:txBody>
      </p:sp>
      <p:sp>
        <p:nvSpPr>
          <p:cNvPr id="18" name="Rectangle 17"/>
          <p:cNvSpPr/>
          <p:nvPr/>
        </p:nvSpPr>
        <p:spPr>
          <a:xfrm>
            <a:off x="5556335" y="6040969"/>
            <a:ext cx="1841224" cy="533599"/>
          </a:xfrm>
          <a:prstGeom prst="rect">
            <a:avLst/>
          </a:prstGeom>
        </p:spPr>
        <p:txBody>
          <a:bodyPr wrap="square" lIns="130046" tIns="65023" rIns="130046" bIns="65023" anchor="ctr" anchorCtr="0">
            <a:noAutofit/>
          </a:bodyPr>
          <a:lstStyle/>
          <a:p>
            <a:pPr algn="ctr"/>
            <a:r>
              <a:rPr lang="en-US" sz="2000" b="1" kern="0" dirty="0">
                <a:gradFill>
                  <a:gsLst>
                    <a:gs pos="0">
                      <a:schemeClr val="bg1"/>
                    </a:gs>
                    <a:gs pos="100000">
                      <a:schemeClr val="bg1"/>
                    </a:gs>
                  </a:gsLst>
                  <a:lin ang="16200000" scaled="0"/>
                </a:gradFill>
                <a:latin typeface="+mj-lt"/>
              </a:rPr>
              <a:t>2 x 1.6Ghz </a:t>
            </a:r>
          </a:p>
        </p:txBody>
      </p:sp>
      <p:sp>
        <p:nvSpPr>
          <p:cNvPr id="19" name="Rectangle 18"/>
          <p:cNvSpPr/>
          <p:nvPr/>
        </p:nvSpPr>
        <p:spPr>
          <a:xfrm>
            <a:off x="5558394" y="6486697"/>
            <a:ext cx="1835012" cy="393954"/>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(high IO)</a:t>
            </a:r>
            <a:endParaRPr lang="en-US" b="1" dirty="0">
              <a:gradFill>
                <a:gsLst>
                  <a:gs pos="0">
                    <a:schemeClr val="bg1"/>
                  </a:gs>
                  <a:gs pos="100000">
                    <a:schemeClr val="bg1"/>
                  </a:gs>
                </a:gsLst>
                <a:lin ang="16200000" scaled="0"/>
              </a:gradFill>
              <a:latin typeface="+mj-lt"/>
            </a:endParaRPr>
          </a:p>
        </p:txBody>
      </p:sp>
      <p:sp>
        <p:nvSpPr>
          <p:cNvPr id="20" name="Rectangle 19"/>
          <p:cNvSpPr/>
          <p:nvPr/>
        </p:nvSpPr>
        <p:spPr>
          <a:xfrm>
            <a:off x="5556335" y="6858781"/>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3.5 GB memory </a:t>
            </a:r>
          </a:p>
        </p:txBody>
      </p:sp>
      <p:sp>
        <p:nvSpPr>
          <p:cNvPr id="21" name="Rectangle 20"/>
          <p:cNvSpPr/>
          <p:nvPr/>
        </p:nvSpPr>
        <p:spPr>
          <a:xfrm>
            <a:off x="5556335" y="7299756"/>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500 GB storage</a:t>
            </a:r>
          </a:p>
          <a:p>
            <a:pPr algn="ctr"/>
            <a:r>
              <a:rPr lang="en-US" sz="1500" kern="0" dirty="0">
                <a:gradFill>
                  <a:gsLst>
                    <a:gs pos="0">
                      <a:schemeClr val="bg1"/>
                    </a:gs>
                    <a:gs pos="100000">
                      <a:schemeClr val="bg1"/>
                    </a:gs>
                  </a:gsLst>
                  <a:lin ang="16200000" scaled="0"/>
                </a:gradFill>
                <a:latin typeface="+mj-lt"/>
              </a:rPr>
              <a:t>(instance storage) </a:t>
            </a:r>
          </a:p>
        </p:txBody>
      </p:sp>
      <p:cxnSp>
        <p:nvCxnSpPr>
          <p:cNvPr id="22" name="Straight Connector 21"/>
          <p:cNvCxnSpPr/>
          <p:nvPr/>
        </p:nvCxnSpPr>
        <p:spPr>
          <a:xfrm flipV="1">
            <a:off x="5630663" y="5927619"/>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bwMode="auto">
          <a:xfrm>
            <a:off x="7690583" y="5172833"/>
            <a:ext cx="2047408" cy="2937247"/>
          </a:xfrm>
          <a:prstGeom prst="roundRect">
            <a:avLst>
              <a:gd name="adj" fmla="val 0"/>
            </a:avLst>
          </a:prstGeom>
          <a:ln>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90000"/>
              </a:lnSpc>
              <a:tabLst>
                <a:tab pos="401878" algn="l"/>
              </a:tabLst>
              <a:defRPr/>
            </a:pPr>
            <a:r>
              <a:rPr lang="en-US" altLang="zh-CN" sz="1600" spc="-71" dirty="0">
                <a:gradFill>
                  <a:gsLst>
                    <a:gs pos="0">
                      <a:srgbClr val="000000"/>
                    </a:gs>
                    <a:gs pos="100000">
                      <a:srgbClr val="000000"/>
                    </a:gs>
                  </a:gsLst>
                  <a:lin ang="5400000" scaled="0"/>
                </a:gradFill>
              </a:rPr>
              <a:t> </a:t>
            </a:r>
          </a:p>
        </p:txBody>
      </p:sp>
      <p:sp>
        <p:nvSpPr>
          <p:cNvPr id="24" name="TextBox 23"/>
          <p:cNvSpPr txBox="1"/>
          <p:nvPr/>
        </p:nvSpPr>
        <p:spPr bwMode="invGray">
          <a:xfrm>
            <a:off x="7705583" y="5187295"/>
            <a:ext cx="2002165" cy="733193"/>
          </a:xfrm>
          <a:prstGeom prst="rect">
            <a:avLst/>
          </a:prstGeom>
          <a:noFill/>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Large </a:t>
            </a:r>
          </a:p>
        </p:txBody>
      </p:sp>
      <p:sp>
        <p:nvSpPr>
          <p:cNvPr id="25" name="Rectangle 24"/>
          <p:cNvSpPr/>
          <p:nvPr/>
        </p:nvSpPr>
        <p:spPr>
          <a:xfrm>
            <a:off x="7758949" y="6034905"/>
            <a:ext cx="1841224" cy="533599"/>
          </a:xfrm>
          <a:prstGeom prst="rect">
            <a:avLst/>
          </a:prstGeom>
        </p:spPr>
        <p:txBody>
          <a:bodyPr wrap="square" lIns="130046" tIns="65023" rIns="130046" bIns="65023" anchor="ctr" anchorCtr="0">
            <a:noAutofit/>
          </a:bodyPr>
          <a:lstStyle/>
          <a:p>
            <a:pPr algn="ctr"/>
            <a:r>
              <a:rPr lang="en-US" sz="2000" b="1" kern="0" dirty="0">
                <a:gradFill>
                  <a:gsLst>
                    <a:gs pos="0">
                      <a:schemeClr val="bg1"/>
                    </a:gs>
                    <a:gs pos="100000">
                      <a:schemeClr val="bg1"/>
                    </a:gs>
                  </a:gsLst>
                  <a:lin ang="16200000" scaled="0"/>
                </a:gradFill>
                <a:latin typeface="+mj-lt"/>
              </a:rPr>
              <a:t>4 x 1.6Ghz </a:t>
            </a:r>
          </a:p>
        </p:txBody>
      </p:sp>
      <p:sp>
        <p:nvSpPr>
          <p:cNvPr id="26" name="Rectangle 25"/>
          <p:cNvSpPr/>
          <p:nvPr/>
        </p:nvSpPr>
        <p:spPr>
          <a:xfrm>
            <a:off x="7761007" y="6480632"/>
            <a:ext cx="1835012" cy="393954"/>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(high IO) </a:t>
            </a:r>
            <a:endParaRPr lang="en-US" b="1" dirty="0">
              <a:gradFill>
                <a:gsLst>
                  <a:gs pos="0">
                    <a:schemeClr val="bg1"/>
                  </a:gs>
                  <a:gs pos="100000">
                    <a:schemeClr val="bg1"/>
                  </a:gs>
                </a:gsLst>
                <a:lin ang="16200000" scaled="0"/>
              </a:gradFill>
              <a:latin typeface="+mj-lt"/>
            </a:endParaRPr>
          </a:p>
        </p:txBody>
      </p:sp>
      <p:sp>
        <p:nvSpPr>
          <p:cNvPr id="27" name="Rectangle 26"/>
          <p:cNvSpPr/>
          <p:nvPr/>
        </p:nvSpPr>
        <p:spPr>
          <a:xfrm>
            <a:off x="7758949" y="6852717"/>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7.0 GB memory</a:t>
            </a:r>
          </a:p>
        </p:txBody>
      </p:sp>
      <p:sp>
        <p:nvSpPr>
          <p:cNvPr id="28" name="Rectangle 27"/>
          <p:cNvSpPr/>
          <p:nvPr/>
        </p:nvSpPr>
        <p:spPr>
          <a:xfrm>
            <a:off x="7758949" y="7293691"/>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1000 GB storage</a:t>
            </a:r>
          </a:p>
          <a:p>
            <a:pPr algn="ctr"/>
            <a:r>
              <a:rPr lang="en-US" sz="1500" kern="0" dirty="0">
                <a:gradFill>
                  <a:gsLst>
                    <a:gs pos="0">
                      <a:schemeClr val="bg1"/>
                    </a:gs>
                    <a:gs pos="100000">
                      <a:schemeClr val="bg1"/>
                    </a:gs>
                  </a:gsLst>
                  <a:lin ang="16200000" scaled="0"/>
                </a:gradFill>
                <a:latin typeface="+mj-lt"/>
              </a:rPr>
              <a:t>(instance storage)</a:t>
            </a:r>
          </a:p>
        </p:txBody>
      </p:sp>
      <p:cxnSp>
        <p:nvCxnSpPr>
          <p:cNvPr id="29" name="Straight Connector 28"/>
          <p:cNvCxnSpPr/>
          <p:nvPr/>
        </p:nvCxnSpPr>
        <p:spPr>
          <a:xfrm flipV="1">
            <a:off x="7833277" y="5941894"/>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bwMode="auto">
          <a:xfrm>
            <a:off x="3297452" y="2574802"/>
            <a:ext cx="2047408" cy="1990128"/>
          </a:xfrm>
          <a:prstGeom prst="roundRect">
            <a:avLst>
              <a:gd name="adj"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80000"/>
              </a:lnSpc>
            </a:pPr>
            <a:r>
              <a:rPr lang="en-US" sz="3400" spc="-71" dirty="0">
                <a:gradFill>
                  <a:gsLst>
                    <a:gs pos="0">
                      <a:srgbClr val="000000"/>
                    </a:gs>
                    <a:gs pos="100000">
                      <a:srgbClr val="000000"/>
                    </a:gs>
                  </a:gsLst>
                  <a:lin ang="5400000" scaled="0"/>
                </a:gradFill>
              </a:rPr>
              <a:t> </a:t>
            </a:r>
          </a:p>
        </p:txBody>
      </p:sp>
      <p:sp>
        <p:nvSpPr>
          <p:cNvPr id="31" name="TextBox 30"/>
          <p:cNvSpPr txBox="1"/>
          <p:nvPr/>
        </p:nvSpPr>
        <p:spPr bwMode="invGray">
          <a:xfrm>
            <a:off x="3301109" y="2584481"/>
            <a:ext cx="2002165" cy="73319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Small</a:t>
            </a:r>
          </a:p>
        </p:txBody>
      </p:sp>
      <p:sp>
        <p:nvSpPr>
          <p:cNvPr id="32" name="Rectangle 31"/>
          <p:cNvSpPr/>
          <p:nvPr/>
        </p:nvSpPr>
        <p:spPr>
          <a:xfrm>
            <a:off x="3365819" y="3521783"/>
            <a:ext cx="1841224" cy="343735"/>
          </a:xfrm>
          <a:prstGeom prst="rect">
            <a:avLst/>
          </a:prstGeom>
        </p:spPr>
        <p:txBody>
          <a:bodyPr wrap="square" lIns="130046" tIns="65023" rIns="130046" bIns="65023" anchor="ctr" anchorCtr="0">
            <a:noAutofit/>
          </a:bodyPr>
          <a:lstStyle/>
          <a:p>
            <a:pPr algn="ctr"/>
            <a:r>
              <a:rPr lang="en-US" sz="2000" b="1" kern="0" dirty="0">
                <a:gradFill>
                  <a:gsLst>
                    <a:gs pos="0">
                      <a:schemeClr val="bg1"/>
                    </a:gs>
                    <a:gs pos="50000">
                      <a:schemeClr val="bg1"/>
                    </a:gs>
                  </a:gsLst>
                  <a:lin ang="10800000" scaled="0"/>
                </a:gradFill>
                <a:latin typeface="+mj-lt"/>
              </a:rPr>
              <a:t>$0.12 </a:t>
            </a:r>
          </a:p>
        </p:txBody>
      </p:sp>
      <p:sp>
        <p:nvSpPr>
          <p:cNvPr id="33" name="Rectangle 32"/>
          <p:cNvSpPr/>
          <p:nvPr/>
        </p:nvSpPr>
        <p:spPr>
          <a:xfrm>
            <a:off x="3367878" y="3994604"/>
            <a:ext cx="1835012" cy="654536"/>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flipV="1">
            <a:off x="3440147" y="3355974"/>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auto">
          <a:xfrm>
            <a:off x="5495792" y="2572544"/>
            <a:ext cx="2047408" cy="1990128"/>
          </a:xfrm>
          <a:prstGeom prst="roundRect">
            <a:avLst>
              <a:gd name="adj"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80000"/>
              </a:lnSpc>
            </a:pPr>
            <a:r>
              <a:rPr lang="en-US" sz="3400" spc="-71" dirty="0">
                <a:gradFill>
                  <a:gsLst>
                    <a:gs pos="0">
                      <a:srgbClr val="000000"/>
                    </a:gs>
                    <a:gs pos="100000">
                      <a:srgbClr val="000000"/>
                    </a:gs>
                  </a:gsLst>
                  <a:lin ang="5400000" scaled="0"/>
                </a:gradFill>
              </a:rPr>
              <a:t> </a:t>
            </a:r>
          </a:p>
        </p:txBody>
      </p:sp>
      <p:sp>
        <p:nvSpPr>
          <p:cNvPr id="36" name="TextBox 35"/>
          <p:cNvSpPr txBox="1"/>
          <p:nvPr/>
        </p:nvSpPr>
        <p:spPr bwMode="invGray">
          <a:xfrm>
            <a:off x="5510794" y="2584481"/>
            <a:ext cx="2002165" cy="73319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Medium</a:t>
            </a:r>
          </a:p>
        </p:txBody>
      </p:sp>
      <p:sp>
        <p:nvSpPr>
          <p:cNvPr id="37" name="Rectangle 36"/>
          <p:cNvSpPr/>
          <p:nvPr/>
        </p:nvSpPr>
        <p:spPr>
          <a:xfrm>
            <a:off x="5564158" y="3521783"/>
            <a:ext cx="1841224" cy="343735"/>
          </a:xfrm>
          <a:prstGeom prst="rect">
            <a:avLst/>
          </a:prstGeom>
        </p:spPr>
        <p:txBody>
          <a:bodyPr wrap="square" lIns="130046" tIns="65023" rIns="130046" bIns="65023" anchor="ctr" anchorCtr="0">
            <a:noAutofit/>
          </a:bodyPr>
          <a:lstStyle/>
          <a:p>
            <a:pPr algn="ctr"/>
            <a:r>
              <a:rPr lang="en-US" sz="2000" b="1" kern="0" dirty="0">
                <a:gradFill>
                  <a:gsLst>
                    <a:gs pos="0">
                      <a:schemeClr val="bg1"/>
                    </a:gs>
                    <a:gs pos="50000">
                      <a:schemeClr val="bg1"/>
                    </a:gs>
                  </a:gsLst>
                  <a:lin ang="10800000" scaled="0"/>
                </a:gradFill>
                <a:latin typeface="+mj-lt"/>
              </a:rPr>
              <a:t>$0.24 </a:t>
            </a:r>
          </a:p>
        </p:txBody>
      </p:sp>
      <p:sp>
        <p:nvSpPr>
          <p:cNvPr id="38" name="Rectangle 37"/>
          <p:cNvSpPr/>
          <p:nvPr/>
        </p:nvSpPr>
        <p:spPr>
          <a:xfrm>
            <a:off x="5566218" y="3994604"/>
            <a:ext cx="1835012" cy="654536"/>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flipV="1">
            <a:off x="5638488" y="3355974"/>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bwMode="auto">
          <a:xfrm>
            <a:off x="9927600" y="2589077"/>
            <a:ext cx="2047408" cy="1990128"/>
          </a:xfrm>
          <a:prstGeom prst="roundRect">
            <a:avLst>
              <a:gd name="adj"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80000"/>
              </a:lnSpc>
            </a:pPr>
            <a:r>
              <a:rPr lang="en-US" sz="3400" spc="-71" dirty="0">
                <a:gradFill>
                  <a:gsLst>
                    <a:gs pos="0">
                      <a:srgbClr val="000000"/>
                    </a:gs>
                    <a:gs pos="100000">
                      <a:srgbClr val="000000"/>
                    </a:gs>
                  </a:gsLst>
                  <a:lin ang="5400000" scaled="0"/>
                </a:gradFill>
              </a:rPr>
              <a:t> </a:t>
            </a:r>
          </a:p>
        </p:txBody>
      </p:sp>
      <p:sp>
        <p:nvSpPr>
          <p:cNvPr id="41" name="TextBox 40"/>
          <p:cNvSpPr txBox="1"/>
          <p:nvPr/>
        </p:nvSpPr>
        <p:spPr bwMode="invGray">
          <a:xfrm>
            <a:off x="9942602" y="2608319"/>
            <a:ext cx="2002165" cy="73319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X-Large</a:t>
            </a:r>
          </a:p>
        </p:txBody>
      </p:sp>
      <p:sp>
        <p:nvSpPr>
          <p:cNvPr id="42" name="Rectangle 41"/>
          <p:cNvSpPr/>
          <p:nvPr/>
        </p:nvSpPr>
        <p:spPr>
          <a:xfrm>
            <a:off x="9995966" y="3545621"/>
            <a:ext cx="1841224" cy="343735"/>
          </a:xfrm>
          <a:prstGeom prst="rect">
            <a:avLst/>
          </a:prstGeom>
        </p:spPr>
        <p:txBody>
          <a:bodyPr wrap="square" lIns="130046" tIns="65023" rIns="130046" bIns="65023" anchor="ctr" anchorCtr="0">
            <a:noAutofit/>
          </a:bodyPr>
          <a:lstStyle/>
          <a:p>
            <a:pPr algn="ctr"/>
            <a:r>
              <a:rPr lang="en-US" sz="2000" b="1" kern="0" dirty="0">
                <a:gradFill>
                  <a:gsLst>
                    <a:gs pos="0">
                      <a:schemeClr val="bg1"/>
                    </a:gs>
                    <a:gs pos="50000">
                      <a:schemeClr val="bg1"/>
                    </a:gs>
                  </a:gsLst>
                  <a:lin ang="10800000" scaled="0"/>
                </a:gradFill>
                <a:latin typeface="+mj-lt"/>
              </a:rPr>
              <a:t>$0.96 </a:t>
            </a:r>
          </a:p>
        </p:txBody>
      </p:sp>
      <p:sp>
        <p:nvSpPr>
          <p:cNvPr id="43" name="Rectangle 42"/>
          <p:cNvSpPr/>
          <p:nvPr/>
        </p:nvSpPr>
        <p:spPr>
          <a:xfrm>
            <a:off x="9998026" y="4018442"/>
            <a:ext cx="1835012" cy="654536"/>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Per service hour</a:t>
            </a:r>
            <a:endParaRPr lang="en-US"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flipV="1">
            <a:off x="10070296" y="3379812"/>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bwMode="auto">
          <a:xfrm>
            <a:off x="7704325" y="2581780"/>
            <a:ext cx="2047408" cy="1990128"/>
          </a:xfrm>
          <a:prstGeom prst="roundRect">
            <a:avLst>
              <a:gd name="adj"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80000"/>
              </a:lnSpc>
            </a:pPr>
            <a:r>
              <a:rPr lang="en-US" sz="3400" spc="-71" dirty="0">
                <a:gradFill>
                  <a:gsLst>
                    <a:gs pos="0">
                      <a:srgbClr val="000000"/>
                    </a:gs>
                    <a:gs pos="100000">
                      <a:srgbClr val="000000"/>
                    </a:gs>
                  </a:gsLst>
                  <a:lin ang="5400000" scaled="0"/>
                </a:gradFill>
              </a:rPr>
              <a:t> </a:t>
            </a:r>
          </a:p>
        </p:txBody>
      </p:sp>
      <p:sp>
        <p:nvSpPr>
          <p:cNvPr id="46" name="TextBox 45"/>
          <p:cNvSpPr txBox="1"/>
          <p:nvPr/>
        </p:nvSpPr>
        <p:spPr bwMode="invGray">
          <a:xfrm>
            <a:off x="7719326" y="2598756"/>
            <a:ext cx="2002165" cy="73319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Large </a:t>
            </a:r>
          </a:p>
        </p:txBody>
      </p:sp>
      <p:sp>
        <p:nvSpPr>
          <p:cNvPr id="47" name="Rectangle 46"/>
          <p:cNvSpPr/>
          <p:nvPr/>
        </p:nvSpPr>
        <p:spPr>
          <a:xfrm>
            <a:off x="7772692" y="3536058"/>
            <a:ext cx="1841224" cy="343735"/>
          </a:xfrm>
          <a:prstGeom prst="rect">
            <a:avLst/>
          </a:prstGeom>
        </p:spPr>
        <p:txBody>
          <a:bodyPr wrap="square" lIns="130046" tIns="65023" rIns="130046" bIns="65023" anchor="ctr" anchorCtr="0">
            <a:noAutofit/>
          </a:bodyPr>
          <a:lstStyle/>
          <a:p>
            <a:pPr algn="ctr"/>
            <a:r>
              <a:rPr lang="en-US" sz="2000" b="1" kern="0" dirty="0">
                <a:gradFill>
                  <a:gsLst>
                    <a:gs pos="0">
                      <a:schemeClr val="bg1"/>
                    </a:gs>
                    <a:gs pos="50000">
                      <a:schemeClr val="bg1"/>
                    </a:gs>
                  </a:gsLst>
                  <a:lin ang="10800000" scaled="0"/>
                </a:gradFill>
                <a:latin typeface="+mj-lt"/>
              </a:rPr>
              <a:t>$0.48 </a:t>
            </a:r>
          </a:p>
        </p:txBody>
      </p:sp>
      <p:sp>
        <p:nvSpPr>
          <p:cNvPr id="48" name="Rectangle 47"/>
          <p:cNvSpPr/>
          <p:nvPr/>
        </p:nvSpPr>
        <p:spPr>
          <a:xfrm>
            <a:off x="7774750" y="4008879"/>
            <a:ext cx="1835012" cy="654536"/>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flipV="1">
            <a:off x="7847020" y="3370249"/>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bwMode="auto">
          <a:xfrm>
            <a:off x="9913005" y="5164832"/>
            <a:ext cx="2047408" cy="2938985"/>
          </a:xfrm>
          <a:prstGeom prst="roundRect">
            <a:avLst>
              <a:gd name="adj" fmla="val 0"/>
            </a:avLst>
          </a:prstGeom>
          <a:ln>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90000"/>
              </a:lnSpc>
              <a:tabLst>
                <a:tab pos="401878" algn="l"/>
              </a:tabLst>
              <a:defRPr/>
            </a:pPr>
            <a:r>
              <a:rPr lang="en-US" altLang="zh-CN" sz="1600" spc="-71" dirty="0">
                <a:gradFill>
                  <a:gsLst>
                    <a:gs pos="0">
                      <a:srgbClr val="000000"/>
                    </a:gs>
                    <a:gs pos="100000">
                      <a:srgbClr val="000000"/>
                    </a:gs>
                  </a:gsLst>
                  <a:lin ang="5400000" scaled="0"/>
                </a:gradFill>
              </a:rPr>
              <a:t> </a:t>
            </a:r>
          </a:p>
        </p:txBody>
      </p:sp>
      <p:sp>
        <p:nvSpPr>
          <p:cNvPr id="51" name="TextBox 50"/>
          <p:cNvSpPr txBox="1"/>
          <p:nvPr/>
        </p:nvSpPr>
        <p:spPr bwMode="invGray">
          <a:xfrm>
            <a:off x="9928005" y="5179294"/>
            <a:ext cx="2002165" cy="733193"/>
          </a:xfrm>
          <a:prstGeom prst="rect">
            <a:avLst/>
          </a:prstGeom>
          <a:noFill/>
        </p:spPr>
        <p:txBody>
          <a:bodyPr wrap="square" lIns="130046" tIns="260092" rIns="130046" bIns="65023" rtlCol="0">
            <a:spAutoFit/>
          </a:bodyPr>
          <a:lstStyle/>
          <a:p>
            <a:pPr marL="0" lvl="1" defTabSz="1300032">
              <a:lnSpc>
                <a:spcPct val="90000"/>
              </a:lnSpc>
              <a:buClr>
                <a:srgbClr val="FFC000"/>
              </a:buClr>
            </a:pPr>
            <a:r>
              <a:rPr lang="en-US" sz="2800" spc="-71" dirty="0">
                <a:gradFill>
                  <a:gsLst>
                    <a:gs pos="0">
                      <a:srgbClr val="000000"/>
                    </a:gs>
                    <a:gs pos="100000">
                      <a:srgbClr val="000000"/>
                    </a:gs>
                  </a:gsLst>
                  <a:lin ang="5400000" scaled="0"/>
                </a:gradFill>
              </a:rPr>
              <a:t>X-Large</a:t>
            </a:r>
          </a:p>
        </p:txBody>
      </p:sp>
      <p:sp>
        <p:nvSpPr>
          <p:cNvPr id="52" name="Rectangle 51"/>
          <p:cNvSpPr/>
          <p:nvPr/>
        </p:nvSpPr>
        <p:spPr>
          <a:xfrm>
            <a:off x="9981371" y="6026904"/>
            <a:ext cx="1841224" cy="533599"/>
          </a:xfrm>
          <a:prstGeom prst="rect">
            <a:avLst/>
          </a:prstGeom>
        </p:spPr>
        <p:txBody>
          <a:bodyPr wrap="square" lIns="130046" tIns="65023" rIns="130046" bIns="65023" anchor="ctr" anchorCtr="0">
            <a:noAutofit/>
          </a:bodyPr>
          <a:lstStyle/>
          <a:p>
            <a:pPr algn="ctr"/>
            <a:r>
              <a:rPr lang="en-US" sz="2000" b="1" kern="0" dirty="0">
                <a:gradFill>
                  <a:gsLst>
                    <a:gs pos="0">
                      <a:schemeClr val="bg1"/>
                    </a:gs>
                    <a:gs pos="100000">
                      <a:schemeClr val="bg1"/>
                    </a:gs>
                  </a:gsLst>
                  <a:lin ang="5400000" scaled="0"/>
                </a:gradFill>
                <a:latin typeface="+mj-lt"/>
              </a:rPr>
              <a:t>8 x 1.6Ghz</a:t>
            </a:r>
          </a:p>
        </p:txBody>
      </p:sp>
      <p:sp>
        <p:nvSpPr>
          <p:cNvPr id="53" name="Rectangle 52"/>
          <p:cNvSpPr/>
          <p:nvPr/>
        </p:nvSpPr>
        <p:spPr>
          <a:xfrm>
            <a:off x="9983430" y="6472631"/>
            <a:ext cx="1835012" cy="393954"/>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(high IO)</a:t>
            </a:r>
            <a:endParaRPr lang="en-US" b="1" dirty="0">
              <a:gradFill>
                <a:gsLst>
                  <a:gs pos="0">
                    <a:schemeClr val="bg1"/>
                  </a:gs>
                  <a:gs pos="100000">
                    <a:schemeClr val="bg1"/>
                  </a:gs>
                </a:gsLst>
                <a:lin ang="16200000" scaled="0"/>
              </a:gradFill>
              <a:latin typeface="+mj-lt"/>
            </a:endParaRPr>
          </a:p>
        </p:txBody>
      </p:sp>
      <p:sp>
        <p:nvSpPr>
          <p:cNvPr id="54" name="Rectangle 53"/>
          <p:cNvSpPr/>
          <p:nvPr/>
        </p:nvSpPr>
        <p:spPr>
          <a:xfrm>
            <a:off x="9981371" y="6844716"/>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5400000" scaled="0"/>
                </a:gradFill>
                <a:latin typeface="+mj-lt"/>
              </a:rPr>
              <a:t>14 GB memory</a:t>
            </a:r>
          </a:p>
        </p:txBody>
      </p:sp>
      <p:sp>
        <p:nvSpPr>
          <p:cNvPr id="55" name="Rectangle 54"/>
          <p:cNvSpPr/>
          <p:nvPr/>
        </p:nvSpPr>
        <p:spPr>
          <a:xfrm>
            <a:off x="9981371" y="7285690"/>
            <a:ext cx="1841224" cy="533599"/>
          </a:xfrm>
          <a:prstGeom prst="rect">
            <a:avLst/>
          </a:prstGeom>
        </p:spPr>
        <p:txBody>
          <a:bodyPr wrap="square" lIns="130046" tIns="65023" rIns="130046" bIns="65023" anchor="ctr" anchorCtr="0">
            <a:noAutofit/>
          </a:bodyPr>
          <a:lstStyle/>
          <a:p>
            <a:pPr algn="ctr"/>
            <a:r>
              <a:rPr lang="en-US" sz="1600" b="1" kern="0" dirty="0">
                <a:gradFill>
                  <a:gsLst>
                    <a:gs pos="0">
                      <a:schemeClr val="bg1"/>
                    </a:gs>
                    <a:gs pos="100000">
                      <a:schemeClr val="bg1"/>
                    </a:gs>
                  </a:gsLst>
                  <a:lin ang="16200000" scaled="0"/>
                </a:gradFill>
                <a:latin typeface="+mj-lt"/>
              </a:rPr>
              <a:t>2000 GB </a:t>
            </a:r>
          </a:p>
          <a:p>
            <a:pPr algn="ctr"/>
            <a:r>
              <a:rPr lang="en-US" sz="1500" kern="0" dirty="0">
                <a:gradFill>
                  <a:gsLst>
                    <a:gs pos="0">
                      <a:schemeClr val="bg1"/>
                    </a:gs>
                    <a:gs pos="100000">
                      <a:schemeClr val="bg1"/>
                    </a:gs>
                  </a:gsLst>
                  <a:lin ang="16200000" scaled="0"/>
                </a:gradFill>
                <a:latin typeface="+mj-lt"/>
              </a:rPr>
              <a:t>(instance storage</a:t>
            </a:r>
            <a:r>
              <a:rPr lang="en-US" sz="1600" kern="0" dirty="0">
                <a:gradFill>
                  <a:gsLst>
                    <a:gs pos="0">
                      <a:schemeClr val="bg1"/>
                    </a:gs>
                    <a:gs pos="100000">
                      <a:schemeClr val="bg1"/>
                    </a:gs>
                  </a:gsLst>
                  <a:lin ang="16200000" scaled="0"/>
                </a:gradFill>
                <a:latin typeface="+mj-lt"/>
              </a:rPr>
              <a:t>) </a:t>
            </a:r>
          </a:p>
        </p:txBody>
      </p:sp>
      <p:cxnSp>
        <p:nvCxnSpPr>
          <p:cNvPr id="56" name="Straight Connector 55"/>
          <p:cNvCxnSpPr/>
          <p:nvPr/>
        </p:nvCxnSpPr>
        <p:spPr>
          <a:xfrm flipV="1">
            <a:off x="10055699" y="5951457"/>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58" name="Rectangle 1"/>
          <p:cNvSpPr>
            <a:spLocks noGrp="1" noChangeArrowheads="1"/>
          </p:cNvSpPr>
          <p:nvPr>
            <p:ph type="title"/>
          </p:nvPr>
        </p:nvSpPr>
        <p:spPr>
          <a:xfrm>
            <a:off x="2476500" y="152400"/>
            <a:ext cx="9448800" cy="2095500"/>
          </a:xfrm>
          <a:ln/>
        </p:spPr>
        <p:txBody>
          <a:bodyPr/>
          <a:lstStyle/>
          <a:p>
            <a:pPr algn="l"/>
            <a:r>
              <a:rPr lang="en-US" sz="6000" dirty="0" smtClean="0">
                <a:latin typeface="Calibri" pitchFamily="34" charset="0"/>
                <a:cs typeface="Calibri" pitchFamily="34" charset="0"/>
              </a:rPr>
              <a:t>Instance Sizes &amp; Prices</a:t>
            </a:r>
            <a:endParaRPr lang="en-US" sz="6000" dirty="0">
              <a:latin typeface="Calibri" pitchFamily="34" charset="0"/>
              <a:cs typeface="Calibri" pitchFamily="34" charset="0"/>
            </a:endParaRPr>
          </a:p>
        </p:txBody>
      </p:sp>
      <p:pic>
        <p:nvPicPr>
          <p:cNvPr id="61" name="Picture 2"/>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
        <p:nvSpPr>
          <p:cNvPr id="60" name="Rounded Rectangle 59"/>
          <p:cNvSpPr/>
          <p:nvPr/>
        </p:nvSpPr>
        <p:spPr bwMode="auto">
          <a:xfrm>
            <a:off x="1073409" y="5181155"/>
            <a:ext cx="2047408" cy="2943497"/>
          </a:xfrm>
          <a:prstGeom prst="roundRect">
            <a:avLst>
              <a:gd name="adj" fmla="val 0"/>
            </a:avLst>
          </a:prstGeom>
          <a:ln>
            <a:headEnd type="none" w="med" len="med"/>
            <a:tailEnd type="none" w="med" len="med"/>
          </a:ln>
          <a:effectLst>
            <a:reflection blurRad="6350" stA="52000" endA="300" endPos="35000" dir="5400000" sy="-100000" algn="bl" rotWithShape="0"/>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90000"/>
              </a:lnSpc>
              <a:tabLst>
                <a:tab pos="401878" algn="l"/>
              </a:tabLst>
              <a:defRPr/>
            </a:pPr>
            <a:r>
              <a:rPr lang="en-US" altLang="zh-CN" sz="1600" spc="-71" dirty="0">
                <a:gradFill>
                  <a:gsLst>
                    <a:gs pos="0">
                      <a:srgbClr val="000000"/>
                    </a:gs>
                    <a:gs pos="100000">
                      <a:srgbClr val="000000"/>
                    </a:gs>
                  </a:gsLst>
                  <a:lin ang="5400000" scaled="0"/>
                </a:gradFill>
              </a:rPr>
              <a:t> </a:t>
            </a:r>
          </a:p>
        </p:txBody>
      </p:sp>
      <p:sp>
        <p:nvSpPr>
          <p:cNvPr id="62" name="TextBox 61"/>
          <p:cNvSpPr txBox="1"/>
          <p:nvPr/>
        </p:nvSpPr>
        <p:spPr bwMode="invGray">
          <a:xfrm>
            <a:off x="1088410" y="5215028"/>
            <a:ext cx="2002165" cy="733193"/>
          </a:xfrm>
          <a:prstGeom prst="rect">
            <a:avLst/>
          </a:prstGeom>
          <a:noFill/>
        </p:spPr>
        <p:txBody>
          <a:bodyPr wrap="square" lIns="130046" tIns="260092" rIns="130046" bIns="65023" rtlCol="0">
            <a:spAutoFit/>
          </a:bodyPr>
          <a:lstStyle/>
          <a:p>
            <a:pPr marL="0" lvl="1" defTabSz="1300032">
              <a:lnSpc>
                <a:spcPct val="90000"/>
              </a:lnSpc>
              <a:buClr>
                <a:srgbClr val="FFC000"/>
              </a:buClr>
            </a:pPr>
            <a:r>
              <a:rPr lang="en-US" sz="2800" spc="-71" dirty="0" smtClean="0">
                <a:gradFill>
                  <a:gsLst>
                    <a:gs pos="0">
                      <a:srgbClr val="000000"/>
                    </a:gs>
                    <a:gs pos="100000">
                      <a:srgbClr val="000000"/>
                    </a:gs>
                  </a:gsLst>
                  <a:lin ang="5400000" scaled="0"/>
                </a:gradFill>
              </a:rPr>
              <a:t>X-Small</a:t>
            </a:r>
            <a:endParaRPr lang="en-US" sz="2800" spc="-71" dirty="0">
              <a:gradFill>
                <a:gsLst>
                  <a:gs pos="0">
                    <a:srgbClr val="000000"/>
                  </a:gs>
                  <a:gs pos="100000">
                    <a:srgbClr val="000000"/>
                  </a:gs>
                </a:gsLst>
                <a:lin ang="5400000" scaled="0"/>
              </a:gradFill>
            </a:endParaRPr>
          </a:p>
        </p:txBody>
      </p:sp>
      <p:sp>
        <p:nvSpPr>
          <p:cNvPr id="63" name="Rectangle 62"/>
          <p:cNvSpPr/>
          <p:nvPr/>
        </p:nvSpPr>
        <p:spPr>
          <a:xfrm>
            <a:off x="1141776" y="6043228"/>
            <a:ext cx="1841224" cy="533599"/>
          </a:xfrm>
          <a:prstGeom prst="rect">
            <a:avLst/>
          </a:prstGeom>
        </p:spPr>
        <p:txBody>
          <a:bodyPr wrap="square" lIns="130046" tIns="65023" rIns="130046" bIns="65023" anchor="ctr" anchorCtr="0">
            <a:noAutofit/>
          </a:bodyPr>
          <a:lstStyle/>
          <a:p>
            <a:pPr algn="ctr"/>
            <a:r>
              <a:rPr lang="en-US" sz="2000" b="1" kern="0" dirty="0">
                <a:gradFill>
                  <a:gsLst>
                    <a:gs pos="0">
                      <a:schemeClr val="bg1"/>
                    </a:gs>
                    <a:gs pos="46000">
                      <a:schemeClr val="bg1"/>
                    </a:gs>
                  </a:gsLst>
                  <a:path path="circle">
                    <a:fillToRect l="50000" t="155000" r="50000" b="-55000"/>
                  </a:path>
                </a:gradFill>
                <a:latin typeface="+mj-lt"/>
              </a:rPr>
              <a:t>1 x </a:t>
            </a:r>
            <a:r>
              <a:rPr lang="en-US" sz="2000" b="1" kern="0" dirty="0" smtClean="0">
                <a:gradFill>
                  <a:gsLst>
                    <a:gs pos="0">
                      <a:schemeClr val="bg1"/>
                    </a:gs>
                    <a:gs pos="46000">
                      <a:schemeClr val="bg1"/>
                    </a:gs>
                  </a:gsLst>
                  <a:path path="circle">
                    <a:fillToRect l="50000" t="155000" r="50000" b="-55000"/>
                  </a:path>
                </a:gradFill>
                <a:latin typeface="+mj-lt"/>
              </a:rPr>
              <a:t>1.0Ghz </a:t>
            </a:r>
            <a:endParaRPr lang="en-US" sz="2000" b="1" kern="0" dirty="0">
              <a:gradFill>
                <a:gsLst>
                  <a:gs pos="0">
                    <a:schemeClr val="bg1"/>
                  </a:gs>
                  <a:gs pos="46000">
                    <a:schemeClr val="bg1"/>
                  </a:gs>
                </a:gsLst>
                <a:path path="circle">
                  <a:fillToRect l="50000" t="155000" r="50000" b="-55000"/>
                </a:path>
              </a:gradFill>
              <a:latin typeface="+mj-lt"/>
            </a:endParaRPr>
          </a:p>
        </p:txBody>
      </p:sp>
      <p:sp>
        <p:nvSpPr>
          <p:cNvPr id="64" name="Rectangle 63"/>
          <p:cNvSpPr/>
          <p:nvPr/>
        </p:nvSpPr>
        <p:spPr>
          <a:xfrm>
            <a:off x="1143834" y="6488955"/>
            <a:ext cx="1835012" cy="393954"/>
          </a:xfrm>
          <a:prstGeom prst="rect">
            <a:avLst/>
          </a:prstGeom>
        </p:spPr>
        <p:txBody>
          <a:bodyPr wrap="square" lIns="130046" tIns="65023" rIns="130046" bIns="65023">
            <a:spAutoFit/>
          </a:bodyPr>
          <a:lstStyle/>
          <a:p>
            <a:pPr algn="ctr"/>
            <a:r>
              <a:rPr lang="en-US" sz="1700" b="1" kern="0" dirty="0" smtClean="0">
                <a:gradFill>
                  <a:gsLst>
                    <a:gs pos="0">
                      <a:schemeClr val="bg1"/>
                    </a:gs>
                    <a:gs pos="100000">
                      <a:schemeClr val="bg1"/>
                    </a:gs>
                  </a:gsLst>
                  <a:lin ang="16200000" scaled="0"/>
                </a:gradFill>
                <a:latin typeface="+mj-lt"/>
              </a:rPr>
              <a:t>(low </a:t>
            </a:r>
            <a:r>
              <a:rPr lang="en-US" sz="1700" b="1" kern="0" dirty="0">
                <a:gradFill>
                  <a:gsLst>
                    <a:gs pos="0">
                      <a:schemeClr val="bg1"/>
                    </a:gs>
                    <a:gs pos="100000">
                      <a:schemeClr val="bg1"/>
                    </a:gs>
                  </a:gsLst>
                  <a:lin ang="16200000" scaled="0"/>
                </a:gradFill>
                <a:latin typeface="+mj-lt"/>
              </a:rPr>
              <a:t>IO) </a:t>
            </a:r>
            <a:endParaRPr lang="en-US" b="1" dirty="0">
              <a:gradFill>
                <a:gsLst>
                  <a:gs pos="0">
                    <a:schemeClr val="bg1"/>
                  </a:gs>
                  <a:gs pos="100000">
                    <a:schemeClr val="bg1"/>
                  </a:gs>
                </a:gsLst>
                <a:lin ang="16200000" scaled="0"/>
              </a:gradFill>
              <a:latin typeface="+mj-lt"/>
            </a:endParaRPr>
          </a:p>
        </p:txBody>
      </p:sp>
      <p:sp>
        <p:nvSpPr>
          <p:cNvPr id="65" name="Rectangle 64"/>
          <p:cNvSpPr/>
          <p:nvPr/>
        </p:nvSpPr>
        <p:spPr>
          <a:xfrm>
            <a:off x="1141776" y="6861040"/>
            <a:ext cx="1841224" cy="533599"/>
          </a:xfrm>
          <a:prstGeom prst="rect">
            <a:avLst/>
          </a:prstGeom>
        </p:spPr>
        <p:txBody>
          <a:bodyPr wrap="square" lIns="130046" tIns="65023" rIns="130046" bIns="65023" anchor="ctr" anchorCtr="0">
            <a:noAutofit/>
          </a:bodyPr>
          <a:lstStyle/>
          <a:p>
            <a:pPr algn="ctr"/>
            <a:r>
              <a:rPr lang="en-US" sz="1600" b="1" kern="0" dirty="0" smtClean="0">
                <a:gradFill>
                  <a:gsLst>
                    <a:gs pos="0">
                      <a:schemeClr val="bg1"/>
                    </a:gs>
                    <a:gs pos="100000">
                      <a:schemeClr val="bg1"/>
                    </a:gs>
                  </a:gsLst>
                  <a:lin ang="16200000" scaled="0"/>
                </a:gradFill>
                <a:latin typeface="+mj-lt"/>
              </a:rPr>
              <a:t>768 MB </a:t>
            </a:r>
            <a:r>
              <a:rPr lang="en-US" sz="1600" b="1" kern="0" dirty="0">
                <a:gradFill>
                  <a:gsLst>
                    <a:gs pos="0">
                      <a:schemeClr val="bg1"/>
                    </a:gs>
                    <a:gs pos="100000">
                      <a:schemeClr val="bg1"/>
                    </a:gs>
                  </a:gsLst>
                  <a:lin ang="16200000" scaled="0"/>
                </a:gradFill>
                <a:latin typeface="+mj-lt"/>
              </a:rPr>
              <a:t>memory </a:t>
            </a:r>
          </a:p>
        </p:txBody>
      </p:sp>
      <p:sp>
        <p:nvSpPr>
          <p:cNvPr id="66" name="Rectangle 65"/>
          <p:cNvSpPr/>
          <p:nvPr/>
        </p:nvSpPr>
        <p:spPr>
          <a:xfrm>
            <a:off x="1141776" y="7302014"/>
            <a:ext cx="1841224" cy="533599"/>
          </a:xfrm>
          <a:prstGeom prst="rect">
            <a:avLst/>
          </a:prstGeom>
        </p:spPr>
        <p:txBody>
          <a:bodyPr wrap="square" lIns="130046" tIns="65023" rIns="130046" bIns="65023" anchor="ctr" anchorCtr="0">
            <a:noAutofit/>
          </a:bodyPr>
          <a:lstStyle/>
          <a:p>
            <a:pPr algn="ctr"/>
            <a:r>
              <a:rPr lang="en-US" sz="1600" b="1" kern="0" dirty="0" smtClean="0">
                <a:gradFill>
                  <a:gsLst>
                    <a:gs pos="0">
                      <a:schemeClr val="bg1"/>
                    </a:gs>
                    <a:gs pos="100000">
                      <a:schemeClr val="bg1"/>
                    </a:gs>
                  </a:gsLst>
                  <a:lin ang="16200000" scaled="0"/>
                </a:gradFill>
                <a:latin typeface="+mj-lt"/>
              </a:rPr>
              <a:t>20 </a:t>
            </a:r>
            <a:r>
              <a:rPr lang="en-US" sz="1600" b="1" kern="0" dirty="0">
                <a:gradFill>
                  <a:gsLst>
                    <a:gs pos="0">
                      <a:schemeClr val="bg1"/>
                    </a:gs>
                    <a:gs pos="100000">
                      <a:schemeClr val="bg1"/>
                    </a:gs>
                  </a:gsLst>
                  <a:lin ang="16200000" scaled="0"/>
                </a:gradFill>
                <a:latin typeface="+mj-lt"/>
              </a:rPr>
              <a:t>GB storage</a:t>
            </a:r>
          </a:p>
          <a:p>
            <a:pPr algn="ctr"/>
            <a:r>
              <a:rPr lang="en-US" sz="1500" kern="0" dirty="0">
                <a:gradFill>
                  <a:gsLst>
                    <a:gs pos="0">
                      <a:schemeClr val="bg1"/>
                    </a:gs>
                    <a:gs pos="100000">
                      <a:schemeClr val="bg1"/>
                    </a:gs>
                  </a:gsLst>
                  <a:lin ang="16200000" scaled="0"/>
                </a:gradFill>
                <a:latin typeface="+mj-lt"/>
              </a:rPr>
              <a:t>(instance storage) </a:t>
            </a:r>
          </a:p>
        </p:txBody>
      </p:sp>
      <p:cxnSp>
        <p:nvCxnSpPr>
          <p:cNvPr id="67" name="Straight Connector 66"/>
          <p:cNvCxnSpPr/>
          <p:nvPr/>
        </p:nvCxnSpPr>
        <p:spPr>
          <a:xfrm flipV="1">
            <a:off x="1216104" y="5927619"/>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bwMode="auto">
          <a:xfrm>
            <a:off x="1103304" y="2574802"/>
            <a:ext cx="2047408" cy="1990128"/>
          </a:xfrm>
          <a:prstGeom prst="roundRect">
            <a:avLst>
              <a:gd name="adj" fmla="val 0"/>
            </a:avLst>
          </a:prstGeom>
          <a:ln>
            <a:headEnd type="none" w="med" len="med"/>
            <a:tailEnd type="none" w="med" len="med"/>
          </a:ln>
          <a:effectLst>
            <a:innerShdw blurRad="127000" dir="11220000">
              <a:prstClr val="black">
                <a:alpha val="50000"/>
              </a:prstClr>
            </a:innerShdw>
            <a:reflection blurRad="6350" stA="52000" endA="300" endPos="35000" dir="5400000" sy="-100000" algn="bl" rotWithShape="0"/>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lnSpc>
                <a:spcPct val="80000"/>
              </a:lnSpc>
            </a:pPr>
            <a:r>
              <a:rPr lang="en-US" sz="3400" spc="-71" dirty="0">
                <a:gradFill>
                  <a:gsLst>
                    <a:gs pos="0">
                      <a:srgbClr val="000000"/>
                    </a:gs>
                    <a:gs pos="100000">
                      <a:srgbClr val="000000"/>
                    </a:gs>
                  </a:gsLst>
                  <a:lin ang="5400000" scaled="0"/>
                </a:gradFill>
              </a:rPr>
              <a:t> </a:t>
            </a:r>
          </a:p>
        </p:txBody>
      </p:sp>
      <p:sp>
        <p:nvSpPr>
          <p:cNvPr id="69" name="TextBox 68"/>
          <p:cNvSpPr txBox="1"/>
          <p:nvPr/>
        </p:nvSpPr>
        <p:spPr bwMode="invGray">
          <a:xfrm>
            <a:off x="1106961" y="2584481"/>
            <a:ext cx="2002165" cy="733193"/>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lIns="130046" tIns="260092" rIns="130046" bIns="65023" rtlCol="0">
            <a:spAutoFit/>
          </a:bodyPr>
          <a:lstStyle/>
          <a:p>
            <a:pPr marL="0" lvl="1" defTabSz="1300032">
              <a:lnSpc>
                <a:spcPct val="90000"/>
              </a:lnSpc>
              <a:buClr>
                <a:srgbClr val="FFC000"/>
              </a:buClr>
            </a:pPr>
            <a:r>
              <a:rPr lang="en-US" sz="2800" spc="-71" dirty="0" smtClean="0">
                <a:gradFill>
                  <a:gsLst>
                    <a:gs pos="0">
                      <a:srgbClr val="000000"/>
                    </a:gs>
                    <a:gs pos="100000">
                      <a:srgbClr val="000000"/>
                    </a:gs>
                  </a:gsLst>
                  <a:lin ang="5400000" scaled="0"/>
                </a:gradFill>
              </a:rPr>
              <a:t>X-Small</a:t>
            </a:r>
            <a:endParaRPr lang="en-US" sz="2800" spc="-71" dirty="0">
              <a:gradFill>
                <a:gsLst>
                  <a:gs pos="0">
                    <a:srgbClr val="000000"/>
                  </a:gs>
                  <a:gs pos="100000">
                    <a:srgbClr val="000000"/>
                  </a:gs>
                </a:gsLst>
                <a:lin ang="5400000" scaled="0"/>
              </a:gradFill>
            </a:endParaRPr>
          </a:p>
        </p:txBody>
      </p:sp>
      <p:sp>
        <p:nvSpPr>
          <p:cNvPr id="70" name="Rectangle 69"/>
          <p:cNvSpPr/>
          <p:nvPr/>
        </p:nvSpPr>
        <p:spPr>
          <a:xfrm>
            <a:off x="1171671" y="3521783"/>
            <a:ext cx="1841224" cy="343735"/>
          </a:xfrm>
          <a:prstGeom prst="rect">
            <a:avLst/>
          </a:prstGeom>
        </p:spPr>
        <p:txBody>
          <a:bodyPr wrap="square" lIns="130046" tIns="65023" rIns="130046" bIns="65023" anchor="ctr" anchorCtr="0">
            <a:noAutofit/>
          </a:bodyPr>
          <a:lstStyle/>
          <a:p>
            <a:pPr algn="ctr"/>
            <a:r>
              <a:rPr lang="en-US" sz="2000" b="1" kern="0" dirty="0">
                <a:gradFill>
                  <a:gsLst>
                    <a:gs pos="0">
                      <a:schemeClr val="bg1"/>
                    </a:gs>
                    <a:gs pos="50000">
                      <a:schemeClr val="bg1"/>
                    </a:gs>
                  </a:gsLst>
                  <a:lin ang="10800000" scaled="0"/>
                </a:gradFill>
                <a:latin typeface="+mj-lt"/>
              </a:rPr>
              <a:t>$</a:t>
            </a:r>
            <a:r>
              <a:rPr lang="en-US" sz="2000" b="1" kern="0" dirty="0" smtClean="0">
                <a:gradFill>
                  <a:gsLst>
                    <a:gs pos="0">
                      <a:schemeClr val="bg1"/>
                    </a:gs>
                    <a:gs pos="50000">
                      <a:schemeClr val="bg1"/>
                    </a:gs>
                  </a:gsLst>
                  <a:lin ang="10800000" scaled="0"/>
                </a:gradFill>
                <a:latin typeface="+mj-lt"/>
              </a:rPr>
              <a:t>0.05 </a:t>
            </a:r>
            <a:endParaRPr lang="en-US" sz="2000" b="1" kern="0" dirty="0">
              <a:gradFill>
                <a:gsLst>
                  <a:gs pos="0">
                    <a:schemeClr val="bg1"/>
                  </a:gs>
                  <a:gs pos="50000">
                    <a:schemeClr val="bg1"/>
                  </a:gs>
                </a:gsLst>
                <a:lin ang="10800000" scaled="0"/>
              </a:gradFill>
              <a:latin typeface="+mj-lt"/>
            </a:endParaRPr>
          </a:p>
        </p:txBody>
      </p:sp>
      <p:sp>
        <p:nvSpPr>
          <p:cNvPr id="71" name="Rectangle 70"/>
          <p:cNvSpPr/>
          <p:nvPr/>
        </p:nvSpPr>
        <p:spPr>
          <a:xfrm>
            <a:off x="1173730" y="3994604"/>
            <a:ext cx="1835012" cy="654536"/>
          </a:xfrm>
          <a:prstGeom prst="rect">
            <a:avLst/>
          </a:prstGeom>
        </p:spPr>
        <p:txBody>
          <a:bodyPr wrap="square" lIns="130046" tIns="65023" rIns="130046" bIns="65023">
            <a:spAutoFit/>
          </a:bodyPr>
          <a:lstStyle/>
          <a:p>
            <a:pPr algn="ctr"/>
            <a:r>
              <a:rPr lang="en-US" sz="1700" b="1" kern="0" dirty="0">
                <a:gradFill>
                  <a:gsLst>
                    <a:gs pos="0">
                      <a:schemeClr val="bg1"/>
                    </a:gs>
                    <a:gs pos="100000">
                      <a:schemeClr val="bg1"/>
                    </a:gs>
                  </a:gsLst>
                  <a:lin ang="16200000" scaled="0"/>
                </a:gradFill>
                <a:latin typeface="+mj-lt"/>
              </a:rPr>
              <a:t>Per service hour</a:t>
            </a:r>
          </a:p>
        </p:txBody>
      </p:sp>
      <p:cxnSp>
        <p:nvCxnSpPr>
          <p:cNvPr id="72" name="Straight Connector 71"/>
          <p:cNvCxnSpPr/>
          <p:nvPr/>
        </p:nvCxnSpPr>
        <p:spPr>
          <a:xfrm flipV="1">
            <a:off x="1245999" y="3355974"/>
            <a:ext cx="1617061" cy="1593"/>
          </a:xfrm>
          <a:prstGeom prst="line">
            <a:avLst/>
          </a:prstGeom>
          <a:ln w="6350">
            <a:gradFill flip="none" rotWithShape="1">
              <a:gsLst>
                <a:gs pos="0">
                  <a:srgbClr val="FFFFFF">
                    <a:alpha val="0"/>
                  </a:srgbClr>
                </a:gs>
                <a:gs pos="50000">
                  <a:schemeClr val="bg1"/>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83324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rot="10800000">
            <a:off x="-5" y="3764938"/>
            <a:ext cx="13004804" cy="3242126"/>
          </a:xfrm>
          <a:prstGeom prst="rect">
            <a:avLst/>
          </a:prstGeom>
          <a:gradFill>
            <a:gsLst>
              <a:gs pos="0">
                <a:srgbClr val="000000">
                  <a:alpha val="0"/>
                </a:srgbClr>
              </a:gs>
              <a:gs pos="50000">
                <a:srgbClr val="000000">
                  <a:alpha val="40000"/>
                </a:srgbClr>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130046" tIns="65023" rIns="130046" bIns="65023" rtlCol="0" anchor="ctr"/>
          <a:lstStyle/>
          <a:p>
            <a:pPr defTabSz="1300460">
              <a:defRPr/>
            </a:pPr>
            <a:endParaRPr lang="en-US" sz="1500" kern="0" dirty="0">
              <a:solidFill>
                <a:srgbClr val="000000"/>
              </a:solidFill>
              <a:latin typeface="Calibri"/>
              <a:cs typeface="Calibri"/>
            </a:endParaRPr>
          </a:p>
        </p:txBody>
      </p:sp>
      <p:grpSp>
        <p:nvGrpSpPr>
          <p:cNvPr id="5" name="Group 4"/>
          <p:cNvGrpSpPr/>
          <p:nvPr/>
        </p:nvGrpSpPr>
        <p:grpSpPr>
          <a:xfrm>
            <a:off x="2709938" y="2208818"/>
            <a:ext cx="2382756" cy="6213342"/>
            <a:chOff x="2509894" y="1553075"/>
            <a:chExt cx="2233250" cy="4368756"/>
          </a:xfrm>
        </p:grpSpPr>
        <p:sp>
          <p:nvSpPr>
            <p:cNvPr id="6" name="TextBox 5"/>
            <p:cNvSpPr txBox="1"/>
            <p:nvPr/>
          </p:nvSpPr>
          <p:spPr>
            <a:xfrm>
              <a:off x="2511446" y="2865279"/>
              <a:ext cx="2164234" cy="1864693"/>
            </a:xfrm>
            <a:prstGeom prst="rect">
              <a:avLst/>
            </a:prstGeom>
            <a:noFill/>
          </p:spPr>
          <p:txBody>
            <a:bodyPr wrap="square" rtlCol="0">
              <a:spAutoFit/>
            </a:bodyPr>
            <a:lstStyle/>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All running roles will </a:t>
              </a:r>
              <a:b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b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be continuously monitored</a:t>
              </a:r>
            </a:p>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If role is not running, we will detect and initiate corrective state</a:t>
              </a:r>
            </a:p>
          </p:txBody>
        </p:sp>
        <p:sp>
          <p:nvSpPr>
            <p:cNvPr id="7" name="Rectangle 6"/>
            <p:cNvSpPr/>
            <p:nvPr/>
          </p:nvSpPr>
          <p:spPr bwMode="auto">
            <a:xfrm>
              <a:off x="2511099" y="1853057"/>
              <a:ext cx="2228726" cy="4068774"/>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lnSpc>
                  <a:spcPct val="90000"/>
                </a:lnSpc>
                <a:defRPr/>
              </a:pPr>
              <a:endParaRPr lang="en-US" sz="3400" dirty="0">
                <a:gradFill>
                  <a:gsLst>
                    <a:gs pos="0">
                      <a:schemeClr val="tx1">
                        <a:lumMod val="85000"/>
                        <a:lumOff val="15000"/>
                      </a:schemeClr>
                    </a:gs>
                    <a:gs pos="100000">
                      <a:schemeClr val="tx1">
                        <a:lumMod val="85000"/>
                        <a:lumOff val="15000"/>
                      </a:schemeClr>
                    </a:gs>
                  </a:gsLst>
                  <a:lin ang="5400000" scaled="0"/>
                </a:gradFill>
                <a:latin typeface="Calibri"/>
                <a:cs typeface="Calibri"/>
              </a:endParaRPr>
            </a:p>
          </p:txBody>
        </p:sp>
        <p:cxnSp>
          <p:nvCxnSpPr>
            <p:cNvPr id="8" name="Straight Connector 7"/>
            <p:cNvCxnSpPr/>
            <p:nvPr/>
          </p:nvCxnSpPr>
          <p:spPr>
            <a:xfrm>
              <a:off x="2612405"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612405"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12405" y="5200441"/>
              <a:ext cx="2026115" cy="461665"/>
            </a:xfrm>
            <a:prstGeom prst="rect">
              <a:avLst/>
            </a:prstGeom>
            <a:noFill/>
          </p:spPr>
          <p:txBody>
            <a:bodyPr wrap="square" lIns="0" rIns="0" rtlCol="0">
              <a:spAutoFit/>
            </a:bodyPr>
            <a:lstStyle/>
            <a:p>
              <a:pPr marL="0" lvl="1" indent="-329630" defTabSz="1300032">
                <a:lnSpc>
                  <a:spcPct val="90000"/>
                </a:lnSpc>
                <a:buClr>
                  <a:srgbClr val="FFC000"/>
                </a:buClr>
              </a:pPr>
              <a:r>
                <a:rPr lang="en-US" b="1" spc="-71" dirty="0">
                  <a:gradFill>
                    <a:gsLst>
                      <a:gs pos="0">
                        <a:schemeClr val="tx1"/>
                      </a:gs>
                      <a:gs pos="100000">
                        <a:schemeClr val="tx1"/>
                      </a:gs>
                    </a:gsLst>
                    <a:lin ang="5400000" scaled="0"/>
                  </a:gradFill>
                  <a:latin typeface="Calibri"/>
                  <a:cs typeface="Calibri"/>
                </a:rPr>
                <a:t>&gt;99.9%</a:t>
              </a:r>
            </a:p>
          </p:txBody>
        </p:sp>
        <p:grpSp>
          <p:nvGrpSpPr>
            <p:cNvPr id="11" name="Group 10"/>
            <p:cNvGrpSpPr/>
            <p:nvPr/>
          </p:nvGrpSpPr>
          <p:grpSpPr>
            <a:xfrm>
              <a:off x="2509894" y="1553075"/>
              <a:ext cx="2233250" cy="781050"/>
              <a:chOff x="2521094" y="1553075"/>
              <a:chExt cx="2233250" cy="781050"/>
            </a:xfrm>
          </p:grpSpPr>
          <p:sp>
            <p:nvSpPr>
              <p:cNvPr id="12" name="Rounded Rectangle 11"/>
              <p:cNvSpPr/>
              <p:nvPr/>
            </p:nvSpPr>
            <p:spPr bwMode="auto">
              <a:xfrm>
                <a:off x="2521094" y="1553075"/>
                <a:ext cx="2231136" cy="781050"/>
              </a:xfrm>
              <a:prstGeom prst="roundRect">
                <a:avLst>
                  <a:gd name="adj" fmla="val 0"/>
                </a:avLst>
              </a:prstGeom>
              <a:solidFill>
                <a:srgbClr val="FF66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r>
                  <a:rPr lang="en-US" sz="3400" spc="-71" dirty="0">
                    <a:gradFill>
                      <a:gsLst>
                        <a:gs pos="0">
                          <a:srgbClr val="FFFFFF"/>
                        </a:gs>
                        <a:gs pos="100000">
                          <a:srgbClr val="FFFFFF"/>
                        </a:gs>
                      </a:gsLst>
                      <a:lin ang="5400000" scaled="0"/>
                    </a:gradFill>
                    <a:latin typeface="Calibri"/>
                    <a:cs typeface="Calibri"/>
                  </a:rPr>
                  <a:t>  </a:t>
                </a:r>
              </a:p>
            </p:txBody>
          </p:sp>
          <p:sp>
            <p:nvSpPr>
              <p:cNvPr id="13" name="TextBox 12"/>
              <p:cNvSpPr txBox="1"/>
              <p:nvPr/>
            </p:nvSpPr>
            <p:spPr>
              <a:xfrm>
                <a:off x="2622101" y="1605070"/>
                <a:ext cx="2132243" cy="517029"/>
              </a:xfrm>
              <a:prstGeom prst="rect">
                <a:avLst/>
              </a:prstGeom>
              <a:noFill/>
            </p:spPr>
            <p:txBody>
              <a:bodyPr wrap="square" lIns="0" rIns="0" rtlCol="0">
                <a:spAutoFit/>
              </a:bodyPr>
              <a:lstStyle/>
              <a:p>
                <a:pPr marL="0" lvl="1" defTabSz="1300032">
                  <a:lnSpc>
                    <a:spcPct val="90000"/>
                  </a:lnSpc>
                  <a:buClr>
                    <a:srgbClr val="FFC000"/>
                  </a:buClr>
                </a:pPr>
                <a:r>
                  <a:rPr lang="en-US" sz="2300" spc="-71" dirty="0">
                    <a:gradFill>
                      <a:gsLst>
                        <a:gs pos="0">
                          <a:schemeClr val="tx1"/>
                        </a:gs>
                        <a:gs pos="100000">
                          <a:schemeClr val="tx1"/>
                        </a:gs>
                      </a:gsLst>
                      <a:lin ang="5400000" scaled="0"/>
                    </a:gradFill>
                    <a:latin typeface="Calibri"/>
                    <a:cs typeface="Calibri"/>
                  </a:rPr>
                  <a:t>Instance monitoring </a:t>
                </a:r>
                <a:br>
                  <a:rPr lang="en-US" sz="2300" spc="-71" dirty="0">
                    <a:gradFill>
                      <a:gsLst>
                        <a:gs pos="0">
                          <a:schemeClr val="tx1"/>
                        </a:gs>
                        <a:gs pos="100000">
                          <a:schemeClr val="tx1"/>
                        </a:gs>
                      </a:gsLst>
                      <a:lin ang="5400000" scaled="0"/>
                    </a:gradFill>
                    <a:latin typeface="Calibri"/>
                    <a:cs typeface="Calibri"/>
                  </a:rPr>
                </a:br>
                <a:r>
                  <a:rPr lang="en-US" sz="2300" spc="-71" dirty="0">
                    <a:gradFill>
                      <a:gsLst>
                        <a:gs pos="0">
                          <a:schemeClr val="tx1"/>
                        </a:gs>
                        <a:gs pos="100000">
                          <a:schemeClr val="tx1"/>
                        </a:gs>
                      </a:gsLst>
                      <a:lin ang="5400000" scaled="0"/>
                    </a:gradFill>
                    <a:latin typeface="Calibri"/>
                    <a:cs typeface="Calibri"/>
                  </a:rPr>
                  <a:t>and restart</a:t>
                </a:r>
              </a:p>
            </p:txBody>
          </p:sp>
        </p:grpSp>
      </p:grpSp>
      <p:grpSp>
        <p:nvGrpSpPr>
          <p:cNvPr id="14" name="Group 13"/>
          <p:cNvGrpSpPr/>
          <p:nvPr/>
        </p:nvGrpSpPr>
        <p:grpSpPr>
          <a:xfrm>
            <a:off x="7845124" y="2208818"/>
            <a:ext cx="2403383" cy="6204373"/>
            <a:chOff x="7370528" y="1553075"/>
            <a:chExt cx="2252585" cy="4362450"/>
          </a:xfrm>
        </p:grpSpPr>
        <p:sp>
          <p:nvSpPr>
            <p:cNvPr id="15" name="Rectangle 14"/>
            <p:cNvSpPr/>
            <p:nvPr/>
          </p:nvSpPr>
          <p:spPr bwMode="auto">
            <a:xfrm>
              <a:off x="7393182" y="1774228"/>
              <a:ext cx="2228726" cy="4141297"/>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lnSpc>
                  <a:spcPct val="90000"/>
                </a:lnSpc>
                <a:defRPr/>
              </a:pPr>
              <a:endParaRPr lang="en-US" sz="3400" dirty="0">
                <a:gradFill>
                  <a:gsLst>
                    <a:gs pos="0">
                      <a:schemeClr val="tx1">
                        <a:lumMod val="85000"/>
                        <a:lumOff val="15000"/>
                      </a:schemeClr>
                    </a:gs>
                    <a:gs pos="100000">
                      <a:schemeClr val="tx1">
                        <a:lumMod val="85000"/>
                        <a:lumOff val="15000"/>
                      </a:schemeClr>
                    </a:gs>
                  </a:gsLst>
                  <a:lin ang="5400000" scaled="0"/>
                </a:gradFill>
                <a:latin typeface="Calibri"/>
                <a:cs typeface="Calibri"/>
              </a:endParaRPr>
            </a:p>
          </p:txBody>
        </p:sp>
        <p:sp>
          <p:nvSpPr>
            <p:cNvPr id="16" name="TextBox 15"/>
            <p:cNvSpPr txBox="1"/>
            <p:nvPr/>
          </p:nvSpPr>
          <p:spPr>
            <a:xfrm>
              <a:off x="7370528" y="2847338"/>
              <a:ext cx="2177509" cy="1280398"/>
            </a:xfrm>
            <a:prstGeom prst="rect">
              <a:avLst/>
            </a:prstGeom>
            <a:noFill/>
          </p:spPr>
          <p:txBody>
            <a:bodyPr wrap="square" rtlCol="0">
              <a:spAutoFit/>
            </a:bodyPr>
            <a:lstStyle/>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Database is connected to the internet gateway </a:t>
              </a:r>
            </a:p>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All databases will be continuously monitored</a:t>
              </a:r>
            </a:p>
          </p:txBody>
        </p:sp>
        <p:cxnSp>
          <p:nvCxnSpPr>
            <p:cNvPr id="17" name="Straight Connector 16"/>
            <p:cNvCxnSpPr/>
            <p:nvPr/>
          </p:nvCxnSpPr>
          <p:spPr>
            <a:xfrm>
              <a:off x="7494488"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494488"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94488" y="5193346"/>
              <a:ext cx="2026115" cy="461665"/>
            </a:xfrm>
            <a:prstGeom prst="rect">
              <a:avLst/>
            </a:prstGeom>
            <a:noFill/>
          </p:spPr>
          <p:txBody>
            <a:bodyPr wrap="square" lIns="0" rIns="0" rtlCol="0">
              <a:spAutoFit/>
            </a:bodyPr>
            <a:lstStyle/>
            <a:p>
              <a:pPr marL="0" lvl="1" indent="-329630" defTabSz="1300032">
                <a:lnSpc>
                  <a:spcPct val="90000"/>
                </a:lnSpc>
                <a:buClr>
                  <a:srgbClr val="FFC000"/>
                </a:buClr>
              </a:pPr>
              <a:r>
                <a:rPr lang="en-US" b="1" spc="-71" dirty="0">
                  <a:gradFill>
                    <a:gsLst>
                      <a:gs pos="0">
                        <a:schemeClr val="tx1"/>
                      </a:gs>
                      <a:gs pos="100000">
                        <a:schemeClr val="tx1"/>
                      </a:gs>
                    </a:gsLst>
                    <a:lin ang="5400000" scaled="0"/>
                  </a:gradFill>
                  <a:latin typeface="Calibri"/>
                  <a:cs typeface="Calibri"/>
                </a:rPr>
                <a:t>&gt;99.9%</a:t>
              </a:r>
            </a:p>
          </p:txBody>
        </p:sp>
        <p:grpSp>
          <p:nvGrpSpPr>
            <p:cNvPr id="20" name="Group 19"/>
            <p:cNvGrpSpPr/>
            <p:nvPr/>
          </p:nvGrpSpPr>
          <p:grpSpPr>
            <a:xfrm>
              <a:off x="7391977" y="1553075"/>
              <a:ext cx="2231136" cy="781050"/>
              <a:chOff x="7356585" y="1553075"/>
              <a:chExt cx="2231136" cy="781050"/>
            </a:xfrm>
          </p:grpSpPr>
          <p:sp>
            <p:nvSpPr>
              <p:cNvPr id="21" name="Rounded Rectangle 20"/>
              <p:cNvSpPr/>
              <p:nvPr/>
            </p:nvSpPr>
            <p:spPr bwMode="auto">
              <a:xfrm>
                <a:off x="7356585" y="1553075"/>
                <a:ext cx="2231136" cy="781050"/>
              </a:xfrm>
              <a:prstGeom prst="roundRect">
                <a:avLst>
                  <a:gd name="adj" fmla="val 0"/>
                </a:avLst>
              </a:prstGeom>
              <a:solidFill>
                <a:schemeClr val="tx2">
                  <a:lumMod val="65000"/>
                  <a:lumOff val="35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r>
                  <a:rPr lang="en-US" sz="3400" spc="-71" dirty="0">
                    <a:gradFill>
                      <a:gsLst>
                        <a:gs pos="0">
                          <a:srgbClr val="FFFFFF"/>
                        </a:gs>
                        <a:gs pos="100000">
                          <a:srgbClr val="FFFFFF"/>
                        </a:gs>
                      </a:gsLst>
                      <a:lin ang="5400000" scaled="0"/>
                    </a:gradFill>
                    <a:latin typeface="Calibri"/>
                    <a:cs typeface="Calibri"/>
                  </a:rPr>
                  <a:t>  </a:t>
                </a:r>
              </a:p>
            </p:txBody>
          </p:sp>
          <p:sp>
            <p:nvSpPr>
              <p:cNvPr id="22" name="TextBox 21"/>
              <p:cNvSpPr txBox="1"/>
              <p:nvPr/>
            </p:nvSpPr>
            <p:spPr>
              <a:xfrm>
                <a:off x="7467266" y="1682631"/>
                <a:ext cx="2009775" cy="535531"/>
              </a:xfrm>
              <a:prstGeom prst="rect">
                <a:avLst/>
              </a:prstGeom>
              <a:noFill/>
            </p:spPr>
            <p:txBody>
              <a:bodyPr wrap="square" lIns="0" rIns="0" rtlCol="0">
                <a:spAutoFit/>
              </a:bodyPr>
              <a:lstStyle/>
              <a:p>
                <a:pPr marL="0" lvl="1" defTabSz="1300032">
                  <a:lnSpc>
                    <a:spcPct val="90000"/>
                  </a:lnSpc>
                  <a:buClr>
                    <a:srgbClr val="FFC000"/>
                  </a:buClr>
                </a:pPr>
                <a:r>
                  <a:rPr lang="en-US" sz="2300" spc="-71" dirty="0">
                    <a:gradFill>
                      <a:gsLst>
                        <a:gs pos="0">
                          <a:schemeClr val="tx1"/>
                        </a:gs>
                        <a:gs pos="100000">
                          <a:schemeClr val="tx1"/>
                        </a:gs>
                      </a:gsLst>
                      <a:lin ang="5400000" scaled="0"/>
                    </a:gradFill>
                    <a:latin typeface="Calibri"/>
                    <a:cs typeface="Calibri"/>
                  </a:rPr>
                  <a:t>Database </a:t>
                </a:r>
              </a:p>
              <a:p>
                <a:pPr marL="0" lvl="1" defTabSz="1300032">
                  <a:lnSpc>
                    <a:spcPct val="90000"/>
                  </a:lnSpc>
                  <a:buClr>
                    <a:srgbClr val="FFC000"/>
                  </a:buClr>
                </a:pPr>
                <a:r>
                  <a:rPr lang="en-US" sz="2300" spc="-71" dirty="0">
                    <a:gradFill>
                      <a:gsLst>
                        <a:gs pos="0">
                          <a:schemeClr val="tx1"/>
                        </a:gs>
                        <a:gs pos="100000">
                          <a:schemeClr val="tx1"/>
                        </a:gs>
                      </a:gsLst>
                      <a:lin ang="5400000" scaled="0"/>
                    </a:gradFill>
                    <a:latin typeface="Calibri"/>
                    <a:cs typeface="Calibri"/>
                  </a:rPr>
                  <a:t>availability </a:t>
                </a:r>
              </a:p>
            </p:txBody>
          </p:sp>
        </p:grpSp>
      </p:grpSp>
      <p:grpSp>
        <p:nvGrpSpPr>
          <p:cNvPr id="23" name="Group 22"/>
          <p:cNvGrpSpPr/>
          <p:nvPr/>
        </p:nvGrpSpPr>
        <p:grpSpPr>
          <a:xfrm>
            <a:off x="10431027" y="2208818"/>
            <a:ext cx="2573771" cy="6186401"/>
            <a:chOff x="9776538" y="1553074"/>
            <a:chExt cx="2412282" cy="4349813"/>
          </a:xfrm>
        </p:grpSpPr>
        <p:sp>
          <p:nvSpPr>
            <p:cNvPr id="24" name="Rectangle 23"/>
            <p:cNvSpPr/>
            <p:nvPr/>
          </p:nvSpPr>
          <p:spPr bwMode="auto">
            <a:xfrm>
              <a:off x="9780224" y="1711168"/>
              <a:ext cx="2228726" cy="4191719"/>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329630" indent="-329630" defTabSz="1300353">
                <a:lnSpc>
                  <a:spcPct val="90000"/>
                </a:lnSpc>
                <a:spcBef>
                  <a:spcPts val="1707"/>
                </a:spcBef>
                <a:buBlip>
                  <a:blip r:embed="rId4"/>
                </a:buBlip>
              </a:pPr>
              <a:endParaRPr lang="en-US" sz="2000" dirty="0">
                <a:latin typeface="Calibri"/>
                <a:cs typeface="Calibri"/>
              </a:endParaRPr>
            </a:p>
            <a:p>
              <a:pPr marL="329630" indent="-329630" defTabSz="1300353">
                <a:lnSpc>
                  <a:spcPct val="90000"/>
                </a:lnSpc>
                <a:spcBef>
                  <a:spcPts val="1707"/>
                </a:spcBef>
              </a:pPr>
              <a:endPar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latin typeface="Calibri"/>
                <a:ea typeface="Kozuka Gothic Pro R" pitchFamily="34" charset="-128"/>
                <a:cs typeface="Calibri"/>
              </a:endParaRPr>
            </a:p>
          </p:txBody>
        </p:sp>
        <p:cxnSp>
          <p:nvCxnSpPr>
            <p:cNvPr id="25" name="Straight Connector 24"/>
            <p:cNvCxnSpPr/>
            <p:nvPr/>
          </p:nvCxnSpPr>
          <p:spPr>
            <a:xfrm>
              <a:off x="9881530"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881530"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881530" y="5184916"/>
              <a:ext cx="2026115" cy="461665"/>
            </a:xfrm>
            <a:prstGeom prst="rect">
              <a:avLst/>
            </a:prstGeom>
            <a:noFill/>
          </p:spPr>
          <p:txBody>
            <a:bodyPr wrap="square" lIns="0" rIns="0" rtlCol="0">
              <a:spAutoFit/>
            </a:bodyPr>
            <a:lstStyle/>
            <a:p>
              <a:pPr marL="0" lvl="1" indent="-329630" defTabSz="1300032">
                <a:lnSpc>
                  <a:spcPct val="90000"/>
                </a:lnSpc>
                <a:buClr>
                  <a:srgbClr val="FFC000"/>
                </a:buClr>
              </a:pPr>
              <a:r>
                <a:rPr lang="en-US" b="1" spc="-71" dirty="0">
                  <a:gradFill>
                    <a:gsLst>
                      <a:gs pos="0">
                        <a:schemeClr val="tx1"/>
                      </a:gs>
                      <a:gs pos="100000">
                        <a:schemeClr val="tx1"/>
                      </a:gs>
                    </a:gsLst>
                    <a:lin ang="5400000" scaled="0"/>
                  </a:gradFill>
                  <a:latin typeface="Calibri"/>
                  <a:cs typeface="Calibri"/>
                </a:rPr>
                <a:t>&gt;99.9%</a:t>
              </a:r>
            </a:p>
          </p:txBody>
        </p:sp>
        <p:sp>
          <p:nvSpPr>
            <p:cNvPr id="28" name="Rectangle 27"/>
            <p:cNvSpPr/>
            <p:nvPr/>
          </p:nvSpPr>
          <p:spPr>
            <a:xfrm>
              <a:off x="9776538" y="2812846"/>
              <a:ext cx="2412282" cy="1669928"/>
            </a:xfrm>
            <a:prstGeom prst="rect">
              <a:avLst/>
            </a:prstGeom>
          </p:spPr>
          <p:txBody>
            <a:bodyPr wrap="square">
              <a:spAutoFit/>
            </a:bodyPr>
            <a:lstStyle/>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Service bus and access control endpoints will have external connectivity</a:t>
              </a:r>
            </a:p>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Message operation requests processed successfully</a:t>
              </a:r>
            </a:p>
          </p:txBody>
        </p:sp>
        <p:grpSp>
          <p:nvGrpSpPr>
            <p:cNvPr id="29" name="Group 28"/>
            <p:cNvGrpSpPr/>
            <p:nvPr/>
          </p:nvGrpSpPr>
          <p:grpSpPr>
            <a:xfrm>
              <a:off x="9779019" y="1553074"/>
              <a:ext cx="2231136" cy="809125"/>
              <a:chOff x="9776366" y="1553074"/>
              <a:chExt cx="2231136" cy="809125"/>
            </a:xfrm>
          </p:grpSpPr>
          <p:sp>
            <p:nvSpPr>
              <p:cNvPr id="30" name="Rounded Rectangle 29"/>
              <p:cNvSpPr/>
              <p:nvPr/>
            </p:nvSpPr>
            <p:spPr bwMode="auto">
              <a:xfrm>
                <a:off x="9776366" y="1553074"/>
                <a:ext cx="2231136" cy="781050"/>
              </a:xfrm>
              <a:prstGeom prst="roundRect">
                <a:avLst>
                  <a:gd name="adj" fmla="val 0"/>
                </a:avLst>
              </a:prstGeom>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r>
                  <a:rPr lang="en-US" sz="3400" spc="-71" dirty="0">
                    <a:gradFill>
                      <a:gsLst>
                        <a:gs pos="0">
                          <a:srgbClr val="000000"/>
                        </a:gs>
                        <a:gs pos="100000">
                          <a:srgbClr val="000000"/>
                        </a:gs>
                      </a:gsLst>
                      <a:lin ang="5400000" scaled="0"/>
                    </a:gradFill>
                    <a:latin typeface="Calibri"/>
                    <a:cs typeface="Calibri"/>
                  </a:rPr>
                  <a:t>  </a:t>
                </a:r>
              </a:p>
            </p:txBody>
          </p:sp>
          <p:sp>
            <p:nvSpPr>
              <p:cNvPr id="31" name="TextBox 30"/>
              <p:cNvSpPr txBox="1"/>
              <p:nvPr/>
            </p:nvSpPr>
            <p:spPr>
              <a:xfrm>
                <a:off x="9787034" y="1605069"/>
                <a:ext cx="2209800" cy="757130"/>
              </a:xfrm>
              <a:prstGeom prst="rect">
                <a:avLst/>
              </a:prstGeom>
              <a:solidFill>
                <a:srgbClr val="FFFF00"/>
              </a:solidFill>
            </p:spPr>
            <p:style>
              <a:lnRef idx="0">
                <a:schemeClr val="accent3"/>
              </a:lnRef>
              <a:fillRef idx="3">
                <a:schemeClr val="accent3"/>
              </a:fillRef>
              <a:effectRef idx="3">
                <a:schemeClr val="accent3"/>
              </a:effectRef>
              <a:fontRef idx="minor">
                <a:schemeClr val="lt1"/>
              </a:fontRef>
            </p:style>
            <p:txBody>
              <a:bodyPr wrap="square" lIns="0" rIns="0" rtlCol="0">
                <a:spAutoFit/>
              </a:bodyPr>
              <a:lstStyle/>
              <a:p>
                <a:pPr marL="0" lvl="1" defTabSz="1300032">
                  <a:lnSpc>
                    <a:spcPct val="90000"/>
                  </a:lnSpc>
                  <a:buClr>
                    <a:srgbClr val="FFC000"/>
                  </a:buClr>
                </a:pPr>
                <a:r>
                  <a:rPr lang="en-US" sz="2300" spc="-71" dirty="0">
                    <a:gradFill>
                      <a:gsLst>
                        <a:gs pos="0">
                          <a:srgbClr val="000000"/>
                        </a:gs>
                        <a:gs pos="100000">
                          <a:srgbClr val="000000"/>
                        </a:gs>
                      </a:gsLst>
                      <a:lin ang="5400000" scaled="0"/>
                    </a:gradFill>
                    <a:latin typeface="Calibri"/>
                    <a:cs typeface="Calibri"/>
                  </a:rPr>
                  <a:t>Service bus and access control availability</a:t>
                </a:r>
              </a:p>
            </p:txBody>
          </p:sp>
        </p:grpSp>
      </p:grpSp>
      <p:grpSp>
        <p:nvGrpSpPr>
          <p:cNvPr id="32" name="Group 31"/>
          <p:cNvGrpSpPr/>
          <p:nvPr/>
        </p:nvGrpSpPr>
        <p:grpSpPr>
          <a:xfrm>
            <a:off x="140411" y="2216292"/>
            <a:ext cx="2380498" cy="6169913"/>
            <a:chOff x="131601" y="1558330"/>
            <a:chExt cx="2231136" cy="4338220"/>
          </a:xfrm>
        </p:grpSpPr>
        <p:sp>
          <p:nvSpPr>
            <p:cNvPr id="33" name="Rectangle 32"/>
            <p:cNvSpPr/>
            <p:nvPr/>
          </p:nvSpPr>
          <p:spPr bwMode="auto">
            <a:xfrm>
              <a:off x="132806" y="1726931"/>
              <a:ext cx="2228726" cy="4169619"/>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lnSpc>
                  <a:spcPct val="90000"/>
                </a:lnSpc>
                <a:defRPr/>
              </a:pPr>
              <a:endParaRPr lang="en-US" sz="3400" dirty="0">
                <a:gradFill>
                  <a:gsLst>
                    <a:gs pos="0">
                      <a:schemeClr val="tx1">
                        <a:lumMod val="85000"/>
                        <a:lumOff val="15000"/>
                      </a:schemeClr>
                    </a:gs>
                    <a:gs pos="100000">
                      <a:schemeClr val="tx1">
                        <a:lumMod val="85000"/>
                        <a:lumOff val="15000"/>
                      </a:schemeClr>
                    </a:gs>
                  </a:gsLst>
                  <a:lin ang="5400000" scaled="0"/>
                </a:gradFill>
                <a:latin typeface="Calibri"/>
                <a:cs typeface="Calibri"/>
              </a:endParaRPr>
            </a:p>
          </p:txBody>
        </p:sp>
        <p:sp>
          <p:nvSpPr>
            <p:cNvPr id="34" name="TextBox 33"/>
            <p:cNvSpPr txBox="1"/>
            <p:nvPr/>
          </p:nvSpPr>
          <p:spPr>
            <a:xfrm>
              <a:off x="160118" y="2879594"/>
              <a:ext cx="2189677" cy="1431882"/>
            </a:xfrm>
            <a:prstGeom prst="rect">
              <a:avLst/>
            </a:prstGeom>
            <a:noFill/>
          </p:spPr>
          <p:txBody>
            <a:bodyPr wrap="square" rtlCol="0">
              <a:spAutoFit/>
            </a:bodyPr>
            <a:lstStyle/>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Your service is connected and reachable via web. Internet facing roles will have external connectivity</a:t>
              </a:r>
            </a:p>
          </p:txBody>
        </p:sp>
        <p:cxnSp>
          <p:nvCxnSpPr>
            <p:cNvPr id="35" name="Straight Connector 34"/>
            <p:cNvCxnSpPr/>
            <p:nvPr/>
          </p:nvCxnSpPr>
          <p:spPr>
            <a:xfrm>
              <a:off x="234112" y="2648267"/>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34112"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34112" y="5200441"/>
              <a:ext cx="2026115" cy="461665"/>
            </a:xfrm>
            <a:prstGeom prst="rect">
              <a:avLst/>
            </a:prstGeom>
            <a:noFill/>
          </p:spPr>
          <p:txBody>
            <a:bodyPr wrap="square" lIns="0" rIns="0" rtlCol="0">
              <a:spAutoFit/>
            </a:bodyPr>
            <a:lstStyle/>
            <a:p>
              <a:pPr marL="0" lvl="1" indent="-329630" defTabSz="1300032">
                <a:lnSpc>
                  <a:spcPct val="90000"/>
                </a:lnSpc>
                <a:buClr>
                  <a:srgbClr val="FFC000"/>
                </a:buClr>
              </a:pPr>
              <a:r>
                <a:rPr lang="en-US" b="1" spc="-71" dirty="0">
                  <a:gradFill>
                    <a:gsLst>
                      <a:gs pos="0">
                        <a:schemeClr val="tx1"/>
                      </a:gs>
                      <a:gs pos="100000">
                        <a:schemeClr val="tx1"/>
                      </a:gs>
                    </a:gsLst>
                    <a:lin ang="5400000" scaled="0"/>
                  </a:gradFill>
                  <a:latin typeface="Calibri"/>
                  <a:cs typeface="Calibri"/>
                </a:rPr>
                <a:t>&gt;99.95%</a:t>
              </a:r>
            </a:p>
          </p:txBody>
        </p:sp>
        <p:grpSp>
          <p:nvGrpSpPr>
            <p:cNvPr id="38" name="Group 37"/>
            <p:cNvGrpSpPr/>
            <p:nvPr/>
          </p:nvGrpSpPr>
          <p:grpSpPr>
            <a:xfrm>
              <a:off x="131601" y="1558330"/>
              <a:ext cx="2231136" cy="781050"/>
              <a:chOff x="126096" y="1558330"/>
              <a:chExt cx="2231136" cy="781050"/>
            </a:xfrm>
          </p:grpSpPr>
          <p:sp>
            <p:nvSpPr>
              <p:cNvPr id="39" name="Rounded Rectangle 38"/>
              <p:cNvSpPr/>
              <p:nvPr/>
            </p:nvSpPr>
            <p:spPr bwMode="auto">
              <a:xfrm>
                <a:off x="126096" y="1558330"/>
                <a:ext cx="2231136" cy="781050"/>
              </a:xfrm>
              <a:prstGeom prst="roundRect">
                <a:avLst>
                  <a:gd name="adj" fmla="val 0"/>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r>
                  <a:rPr lang="en-US" sz="3400" spc="-71" dirty="0">
                    <a:gradFill>
                      <a:gsLst>
                        <a:gs pos="0">
                          <a:srgbClr val="000000"/>
                        </a:gs>
                        <a:gs pos="100000">
                          <a:srgbClr val="000000"/>
                        </a:gs>
                      </a:gsLst>
                      <a:lin ang="5400000" scaled="0"/>
                    </a:gradFill>
                    <a:latin typeface="Calibri"/>
                    <a:cs typeface="Calibri"/>
                  </a:rPr>
                  <a:t>  </a:t>
                </a:r>
              </a:p>
            </p:txBody>
          </p:sp>
          <p:sp>
            <p:nvSpPr>
              <p:cNvPr id="40" name="TextBox 39"/>
              <p:cNvSpPr txBox="1"/>
              <p:nvPr/>
            </p:nvSpPr>
            <p:spPr>
              <a:xfrm>
                <a:off x="327264" y="1681090"/>
                <a:ext cx="1828800" cy="535531"/>
              </a:xfrm>
              <a:prstGeom prst="rect">
                <a:avLst/>
              </a:prstGeom>
              <a:noFill/>
            </p:spPr>
            <p:txBody>
              <a:bodyPr wrap="square" lIns="0" rIns="0" rtlCol="0">
                <a:spAutoFit/>
              </a:bodyPr>
              <a:lstStyle/>
              <a:p>
                <a:pPr marL="0" lvl="1" defTabSz="1300032">
                  <a:lnSpc>
                    <a:spcPct val="90000"/>
                  </a:lnSpc>
                  <a:buClr>
                    <a:srgbClr val="FFC000"/>
                  </a:buClr>
                </a:pPr>
                <a:r>
                  <a:rPr lang="en-US" sz="2300" spc="-71" dirty="0">
                    <a:gradFill>
                      <a:gsLst>
                        <a:gs pos="0">
                          <a:srgbClr val="000000"/>
                        </a:gs>
                        <a:gs pos="100000">
                          <a:srgbClr val="000000"/>
                        </a:gs>
                      </a:gsLst>
                      <a:lin ang="5400000" scaled="0"/>
                    </a:gradFill>
                    <a:latin typeface="Calibri"/>
                    <a:cs typeface="Calibri"/>
                  </a:rPr>
                  <a:t>Compute</a:t>
                </a:r>
              </a:p>
              <a:p>
                <a:pPr marL="0" lvl="1" defTabSz="1300032">
                  <a:lnSpc>
                    <a:spcPct val="90000"/>
                  </a:lnSpc>
                  <a:buClr>
                    <a:srgbClr val="FFC000"/>
                  </a:buClr>
                </a:pPr>
                <a:r>
                  <a:rPr lang="en-US" sz="2300" spc="-71" dirty="0">
                    <a:gradFill>
                      <a:gsLst>
                        <a:gs pos="0">
                          <a:srgbClr val="000000"/>
                        </a:gs>
                        <a:gs pos="100000">
                          <a:srgbClr val="000000"/>
                        </a:gs>
                      </a:gsLst>
                      <a:lin ang="5400000" scaled="0"/>
                    </a:gradFill>
                    <a:latin typeface="Calibri"/>
                    <a:cs typeface="Calibri"/>
                  </a:rPr>
                  <a:t>connectivity </a:t>
                </a:r>
              </a:p>
            </p:txBody>
          </p:sp>
        </p:grpSp>
      </p:grpSp>
      <p:grpSp>
        <p:nvGrpSpPr>
          <p:cNvPr id="41" name="Group 40"/>
          <p:cNvGrpSpPr/>
          <p:nvPr/>
        </p:nvGrpSpPr>
        <p:grpSpPr>
          <a:xfrm>
            <a:off x="5274603" y="2208821"/>
            <a:ext cx="2385357" cy="6186398"/>
            <a:chOff x="4956422" y="1553076"/>
            <a:chExt cx="2235689" cy="4349811"/>
          </a:xfrm>
        </p:grpSpPr>
        <p:sp>
          <p:nvSpPr>
            <p:cNvPr id="42" name="Rectangle 41"/>
            <p:cNvSpPr/>
            <p:nvPr/>
          </p:nvSpPr>
          <p:spPr bwMode="auto">
            <a:xfrm>
              <a:off x="4962180" y="1711168"/>
              <a:ext cx="2228726" cy="4191719"/>
            </a:xfrm>
            <a:prstGeom prst="rect">
              <a:avLst/>
            </a:prstGeom>
            <a:noFill/>
            <a:ln w="19050">
              <a:gradFill>
                <a:gsLst>
                  <a:gs pos="0">
                    <a:srgbClr val="FFFFFF">
                      <a:alpha val="0"/>
                    </a:srgbClr>
                  </a:gs>
                  <a:gs pos="100000">
                    <a:srgbClr val="FFFFFF"/>
                  </a:gs>
                </a:gsLst>
                <a:lin ang="5400000" scaled="0"/>
              </a:gradFill>
              <a:headEnd type="none" w="med" len="med"/>
              <a:tailEnd type="none" w="med" len="med"/>
            </a:ln>
            <a:effectLst>
              <a:outerShdw blurRad="63500" sx="101000" sy="101000" algn="ctr" rotWithShape="0">
                <a:srgbClr val="FFFFFF">
                  <a:alpha val="15000"/>
                </a:srgbClr>
              </a:outerShdw>
              <a:reflection blurRad="6350" stA="50000" endA="300" endPos="38500" dist="50800" dir="5400000" sy="-100000" algn="bl" rotWithShape="0"/>
            </a:effectLst>
            <a:scene3d>
              <a:camera prst="orthographicFront">
                <a:rot lat="0" lon="0" rev="0"/>
              </a:camera>
              <a:lightRig rig="threePt" dir="t"/>
            </a:scene3d>
            <a:sp3d prstMaterial="matte">
              <a:contourClr>
                <a:schemeClr val="accent2">
                  <a:lumMod val="40000"/>
                  <a:lumOff val="6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329630" indent="-329630" defTabSz="1300353">
                <a:lnSpc>
                  <a:spcPct val="90000"/>
                </a:lnSpc>
                <a:spcBef>
                  <a:spcPts val="1707"/>
                </a:spcBef>
              </a:pPr>
              <a:endPar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latin typeface="Calibri"/>
                <a:ea typeface="Kozuka Gothic Pro R" pitchFamily="34" charset="-128"/>
                <a:cs typeface="Calibri"/>
              </a:endParaRPr>
            </a:p>
          </p:txBody>
        </p:sp>
        <p:cxnSp>
          <p:nvCxnSpPr>
            <p:cNvPr id="43" name="Straight Connector 42"/>
            <p:cNvCxnSpPr/>
            <p:nvPr/>
          </p:nvCxnSpPr>
          <p:spPr>
            <a:xfrm>
              <a:off x="5063486" y="2642056"/>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063486" y="4917093"/>
              <a:ext cx="2026115" cy="2382"/>
            </a:xfrm>
            <a:prstGeom prst="line">
              <a:avLst/>
            </a:prstGeom>
            <a:ln w="6350">
              <a:gradFill flip="none" rotWithShape="1">
                <a:gsLst>
                  <a:gs pos="0">
                    <a:srgbClr val="FFFFFF">
                      <a:alpha val="0"/>
                    </a:srgbClr>
                  </a:gs>
                  <a:gs pos="50000">
                    <a:srgbClr val="FFFFFF"/>
                  </a:gs>
                  <a:gs pos="100000">
                    <a:srgbClr val="FFFFFF">
                      <a:alpha val="0"/>
                    </a:srgbClr>
                  </a:gs>
                </a:gsLst>
                <a:lin ang="10800000" scaled="0"/>
                <a:tileRect/>
              </a:gra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063486" y="5190176"/>
              <a:ext cx="2026115" cy="461665"/>
            </a:xfrm>
            <a:prstGeom prst="rect">
              <a:avLst/>
            </a:prstGeom>
            <a:noFill/>
          </p:spPr>
          <p:txBody>
            <a:bodyPr wrap="square" lIns="0" rIns="0" rtlCol="0">
              <a:spAutoFit/>
            </a:bodyPr>
            <a:lstStyle/>
            <a:p>
              <a:pPr marL="0" lvl="1" indent="-329630" defTabSz="1300032">
                <a:lnSpc>
                  <a:spcPct val="90000"/>
                </a:lnSpc>
                <a:buClr>
                  <a:srgbClr val="FFC000"/>
                </a:buClr>
              </a:pPr>
              <a:r>
                <a:rPr lang="en-US" b="1" spc="-71" dirty="0">
                  <a:gradFill>
                    <a:gsLst>
                      <a:gs pos="0">
                        <a:schemeClr val="tx1"/>
                      </a:gs>
                      <a:gs pos="100000">
                        <a:schemeClr val="tx1"/>
                      </a:gs>
                    </a:gsLst>
                    <a:lin ang="5400000" scaled="0"/>
                  </a:gradFill>
                  <a:latin typeface="Calibri"/>
                  <a:cs typeface="Calibri"/>
                </a:rPr>
                <a:t>&gt;99.9%</a:t>
              </a:r>
            </a:p>
          </p:txBody>
        </p:sp>
        <p:sp>
          <p:nvSpPr>
            <p:cNvPr id="46" name="Rectangle 45"/>
            <p:cNvSpPr/>
            <p:nvPr/>
          </p:nvSpPr>
          <p:spPr>
            <a:xfrm>
              <a:off x="4956422" y="2835332"/>
              <a:ext cx="2212058" cy="1669928"/>
            </a:xfrm>
            <a:prstGeom prst="rect">
              <a:avLst/>
            </a:prstGeom>
          </p:spPr>
          <p:txBody>
            <a:bodyPr wrap="square">
              <a:spAutoFit/>
            </a:bodyPr>
            <a:lstStyle/>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Storage service will be available/reachable (connectivity)</a:t>
              </a:r>
            </a:p>
            <a:p>
              <a:pPr marL="320599" indent="-320599">
                <a:lnSpc>
                  <a:spcPct val="90000"/>
                </a:lnSpc>
                <a:spcBef>
                  <a:spcPct val="20000"/>
                </a:spcBef>
                <a:buSzPct val="90000"/>
                <a:buBlip>
                  <a:blip r:embed="rId3"/>
                </a:buBlip>
              </a:pPr>
              <a:r>
                <a:rPr lang="en-US" sz="2000" dirty="0">
                  <a:gradFill>
                    <a:gsLst>
                      <a:gs pos="0">
                        <a:schemeClr val="tx1"/>
                      </a:gs>
                      <a:gs pos="86000">
                        <a:schemeClr val="tx1"/>
                      </a:gs>
                    </a:gsLst>
                    <a:lin ang="5400000" scaled="0"/>
                  </a:gradFill>
                  <a:effectLst>
                    <a:outerShdw blurRad="63500" algn="ctr" rotWithShape="0">
                      <a:schemeClr val="tx1">
                        <a:alpha val="50000"/>
                      </a:schemeClr>
                    </a:outerShdw>
                  </a:effectLst>
                  <a:latin typeface="Calibri"/>
                  <a:cs typeface="Calibri"/>
                </a:rPr>
                <a:t>Your storage requests will be processed successfully</a:t>
              </a:r>
            </a:p>
          </p:txBody>
        </p:sp>
        <p:grpSp>
          <p:nvGrpSpPr>
            <p:cNvPr id="47" name="Group 46"/>
            <p:cNvGrpSpPr/>
            <p:nvPr/>
          </p:nvGrpSpPr>
          <p:grpSpPr>
            <a:xfrm>
              <a:off x="4960975" y="1553076"/>
              <a:ext cx="2231136" cy="781050"/>
              <a:chOff x="4962361" y="1553076"/>
              <a:chExt cx="2231136" cy="781050"/>
            </a:xfrm>
          </p:grpSpPr>
          <p:sp>
            <p:nvSpPr>
              <p:cNvPr id="48" name="Rounded Rectangle 47"/>
              <p:cNvSpPr/>
              <p:nvPr/>
            </p:nvSpPr>
            <p:spPr bwMode="auto">
              <a:xfrm>
                <a:off x="4962361" y="1553076"/>
                <a:ext cx="2231136" cy="781050"/>
              </a:xfrm>
              <a:prstGeom prst="roundRect">
                <a:avLst>
                  <a:gd name="adj" fmla="val 0"/>
                </a:avLst>
              </a:prstGeom>
              <a:solidFill>
                <a:schemeClr val="accent2">
                  <a:lumMod val="40000"/>
                  <a:lumOff val="6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1300032"/>
                <a:r>
                  <a:rPr lang="en-US" sz="3400" spc="-71" dirty="0">
                    <a:gradFill>
                      <a:gsLst>
                        <a:gs pos="0">
                          <a:srgbClr val="000000"/>
                        </a:gs>
                        <a:gs pos="100000">
                          <a:srgbClr val="000000"/>
                        </a:gs>
                      </a:gsLst>
                      <a:lin ang="5400000" scaled="0"/>
                    </a:gradFill>
                    <a:latin typeface="Calibri"/>
                    <a:cs typeface="Calibri"/>
                  </a:rPr>
                  <a:t>  </a:t>
                </a:r>
              </a:p>
            </p:txBody>
          </p:sp>
          <p:sp>
            <p:nvSpPr>
              <p:cNvPr id="49" name="TextBox 48"/>
              <p:cNvSpPr txBox="1"/>
              <p:nvPr/>
            </p:nvSpPr>
            <p:spPr>
              <a:xfrm>
                <a:off x="5134954" y="1682632"/>
                <a:ext cx="1885950" cy="535531"/>
              </a:xfrm>
              <a:prstGeom prst="rect">
                <a:avLst/>
              </a:prstGeom>
              <a:noFill/>
            </p:spPr>
            <p:txBody>
              <a:bodyPr wrap="square" lIns="0" rIns="0" rtlCol="0">
                <a:spAutoFit/>
              </a:bodyPr>
              <a:lstStyle/>
              <a:p>
                <a:pPr marL="0" lvl="1" defTabSz="1300032">
                  <a:lnSpc>
                    <a:spcPct val="90000"/>
                  </a:lnSpc>
                  <a:buClr>
                    <a:srgbClr val="FFC000"/>
                  </a:buClr>
                </a:pPr>
                <a:r>
                  <a:rPr lang="en-US" sz="2300" spc="-71" dirty="0">
                    <a:gradFill>
                      <a:gsLst>
                        <a:gs pos="0">
                          <a:srgbClr val="000000"/>
                        </a:gs>
                        <a:gs pos="100000">
                          <a:srgbClr val="000000"/>
                        </a:gs>
                      </a:gsLst>
                      <a:lin ang="5400000" scaled="0"/>
                    </a:gradFill>
                    <a:latin typeface="Calibri"/>
                    <a:cs typeface="Calibri"/>
                  </a:rPr>
                  <a:t>Storage </a:t>
                </a:r>
              </a:p>
              <a:p>
                <a:pPr marL="0" lvl="1" defTabSz="1300032">
                  <a:lnSpc>
                    <a:spcPct val="90000"/>
                  </a:lnSpc>
                  <a:buClr>
                    <a:srgbClr val="FFC000"/>
                  </a:buClr>
                </a:pPr>
                <a:r>
                  <a:rPr lang="en-US" sz="2300" spc="-71" dirty="0">
                    <a:gradFill>
                      <a:gsLst>
                        <a:gs pos="0">
                          <a:srgbClr val="000000"/>
                        </a:gs>
                        <a:gs pos="100000">
                          <a:srgbClr val="000000"/>
                        </a:gs>
                      </a:gsLst>
                      <a:lin ang="5400000" scaled="0"/>
                    </a:gradFill>
                    <a:latin typeface="Calibri"/>
                    <a:cs typeface="Calibri"/>
                  </a:rPr>
                  <a:t>availability </a:t>
                </a:r>
              </a:p>
            </p:txBody>
          </p:sp>
        </p:grpSp>
      </p:grpSp>
      <p:sp>
        <p:nvSpPr>
          <p:cNvPr id="51" name="Rectangle 1"/>
          <p:cNvSpPr>
            <a:spLocks noGrp="1" noChangeArrowheads="1"/>
          </p:cNvSpPr>
          <p:nvPr>
            <p:ph type="title"/>
          </p:nvPr>
        </p:nvSpPr>
        <p:spPr>
          <a:xfrm>
            <a:off x="2476500" y="152400"/>
            <a:ext cx="9448800" cy="2095500"/>
          </a:xfrm>
          <a:ln/>
        </p:spPr>
        <p:txBody>
          <a:bodyPr/>
          <a:lstStyle/>
          <a:p>
            <a:pPr algn="l"/>
            <a:r>
              <a:rPr lang="en-US" sz="6000" dirty="0" smtClean="0">
                <a:latin typeface="Calibri"/>
                <a:cs typeface="Calibri"/>
              </a:rPr>
              <a:t>Service Level Agreement</a:t>
            </a:r>
            <a:endParaRPr lang="en-US" sz="6000" dirty="0">
              <a:latin typeface="Calibri"/>
              <a:cs typeface="Calibri"/>
            </a:endParaRPr>
          </a:p>
        </p:txBody>
      </p:sp>
      <p:pic>
        <p:nvPicPr>
          <p:cNvPr id="52" name="Picture 2"/>
          <p:cNvPicPr>
            <a:picLocks noChangeAspect="1" noChangeArrowheads="1"/>
          </p:cNvPicPr>
          <p:nvPr/>
        </p:nvPicPr>
        <p:blipFill>
          <a:blip r:embed="rId5"/>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17953808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Legal</a:t>
            </a:r>
          </a:p>
        </p:txBody>
      </p:sp>
      <p:sp>
        <p:nvSpPr>
          <p:cNvPr id="29698" name="Rectangle 2"/>
          <p:cNvSpPr>
            <a:spLocks noGrp="1" noChangeArrowheads="1"/>
          </p:cNvSpPr>
          <p:nvPr>
            <p:ph idx="1"/>
          </p:nvPr>
        </p:nvSpPr>
        <p:spPr>
          <a:ln/>
        </p:spPr>
        <p:txBody>
          <a:bodyPr/>
          <a:lstStyle/>
          <a:p>
            <a:pPr marL="903288"/>
            <a:r>
              <a:rPr lang="en-US" dirty="0" smtClean="0">
                <a:latin typeface="Calibri"/>
                <a:cs typeface="Calibri"/>
              </a:rPr>
              <a:t>You own the data (of course)</a:t>
            </a:r>
          </a:p>
          <a:p>
            <a:pPr marL="903288"/>
            <a:r>
              <a:rPr lang="en-US" dirty="0" smtClean="0">
                <a:latin typeface="Calibri"/>
                <a:cs typeface="Calibri"/>
              </a:rPr>
              <a:t>Region</a:t>
            </a:r>
            <a:r>
              <a:rPr lang="en-US" dirty="0">
                <a:latin typeface="Calibri"/>
                <a:cs typeface="Calibri"/>
              </a:rPr>
              <a:t>-based</a:t>
            </a:r>
          </a:p>
          <a:p>
            <a:pPr marL="1428750" lvl="1"/>
            <a:endParaRPr lang="en-US" dirty="0">
              <a:latin typeface="Calibri"/>
              <a:cs typeface="Calibri"/>
            </a:endParaRPr>
          </a:p>
        </p:txBody>
      </p:sp>
      <p:pic>
        <p:nvPicPr>
          <p:cNvPr id="29699" name="Picture 3"/>
          <p:cNvPicPr>
            <a:picLocks noChangeAspect="1" noChangeArrowheads="1"/>
          </p:cNvPicPr>
          <p:nvPr/>
        </p:nvPicPr>
        <p:blipFill>
          <a:blip r:embed="rId3"/>
          <a:srcRect/>
          <a:stretch>
            <a:fillRect/>
          </a:stretch>
        </p:blipFill>
        <p:spPr bwMode="auto">
          <a:xfrm>
            <a:off x="10922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The tools</a:t>
            </a:r>
          </a:p>
        </p:txBody>
      </p:sp>
      <p:sp>
        <p:nvSpPr>
          <p:cNvPr id="30722" name="Rectangle 2"/>
          <p:cNvSpPr>
            <a:spLocks noGrp="1" noChangeArrowheads="1"/>
          </p:cNvSpPr>
          <p:nvPr>
            <p:ph idx="1"/>
          </p:nvPr>
        </p:nvSpPr>
        <p:spPr>
          <a:ln/>
        </p:spPr>
        <p:txBody>
          <a:bodyPr/>
          <a:lstStyle/>
          <a:p>
            <a:pPr marL="903288"/>
            <a:r>
              <a:rPr lang="en-US" dirty="0">
                <a:latin typeface="Calibri"/>
                <a:cs typeface="Calibri"/>
              </a:rPr>
              <a:t>Visual Studio 2008</a:t>
            </a:r>
          </a:p>
          <a:p>
            <a:pPr marL="903288"/>
            <a:r>
              <a:rPr lang="en-US" dirty="0">
                <a:latin typeface="Calibri"/>
                <a:cs typeface="Calibri"/>
              </a:rPr>
              <a:t>Visual Studio 2010</a:t>
            </a:r>
          </a:p>
          <a:p>
            <a:pPr marL="903288"/>
            <a:r>
              <a:rPr lang="en-US" dirty="0">
                <a:latin typeface="Calibri"/>
                <a:cs typeface="Calibri"/>
              </a:rPr>
              <a:t>Azure SDK</a:t>
            </a:r>
          </a:p>
        </p:txBody>
      </p:sp>
      <p:pic>
        <p:nvPicPr>
          <p:cNvPr id="30723"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What is </a:t>
            </a:r>
            <a:r>
              <a:rPr lang="en-US" dirty="0" smtClean="0">
                <a:latin typeface="Calibri" pitchFamily="34" charset="0"/>
                <a:cs typeface="Calibri" pitchFamily="34" charset="0"/>
              </a:rPr>
              <a:t>the cloud?</a:t>
            </a:r>
            <a:endParaRPr lang="en-US" dirty="0">
              <a:latin typeface="Calibri" pitchFamily="34" charset="0"/>
              <a:cs typeface="Calibri" pitchFamily="34" charset="0"/>
            </a:endParaRPr>
          </a:p>
        </p:txBody>
      </p:sp>
      <p:pic>
        <p:nvPicPr>
          <p:cNvPr id="17410"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grpSp>
        <p:nvGrpSpPr>
          <p:cNvPr id="5" name="Group 92"/>
          <p:cNvGrpSpPr/>
          <p:nvPr/>
        </p:nvGrpSpPr>
        <p:grpSpPr>
          <a:xfrm>
            <a:off x="-122336" y="5164832"/>
            <a:ext cx="13350884" cy="5714124"/>
            <a:chOff x="0" y="771891"/>
            <a:chExt cx="12188825" cy="3122162"/>
          </a:xfrm>
        </p:grpSpPr>
        <p:pic>
          <p:nvPicPr>
            <p:cNvPr id="6" name="Picture 5" descr="blurry-blue-cloud-rays.png"/>
            <p:cNvPicPr>
              <a:picLocks noChangeAspect="1"/>
            </p:cNvPicPr>
            <p:nvPr/>
          </p:nvPicPr>
          <p:blipFill>
            <a:blip r:embed="rId4" cstate="print"/>
            <a:stretch>
              <a:fillRect/>
            </a:stretch>
          </p:blipFill>
          <p:spPr>
            <a:xfrm>
              <a:off x="0" y="771891"/>
              <a:ext cx="12188825" cy="1947558"/>
            </a:xfrm>
            <a:prstGeom prst="rect">
              <a:avLst/>
            </a:prstGeom>
          </p:spPr>
        </p:pic>
        <p:pic>
          <p:nvPicPr>
            <p:cNvPr id="7" name="Picture 6" descr="CLOUD-ARCH-thinner.png"/>
            <p:cNvPicPr>
              <a:picLocks noChangeAspect="1"/>
            </p:cNvPicPr>
            <p:nvPr/>
          </p:nvPicPr>
          <p:blipFill>
            <a:blip r:embed="rId5" cstate="print"/>
            <a:stretch>
              <a:fillRect/>
            </a:stretch>
          </p:blipFill>
          <p:spPr>
            <a:xfrm>
              <a:off x="0" y="2179151"/>
              <a:ext cx="12188825" cy="1714902"/>
            </a:xfrm>
            <a:prstGeom prst="rect">
              <a:avLst/>
            </a:prstGeom>
          </p:spPr>
        </p:pic>
      </p:grpSp>
      <p:sp>
        <p:nvSpPr>
          <p:cNvPr id="8" name="Text Placeholder 2"/>
          <p:cNvSpPr>
            <a:spLocks noGrp="1"/>
          </p:cNvSpPr>
          <p:nvPr>
            <p:ph idx="1"/>
          </p:nvPr>
        </p:nvSpPr>
        <p:spPr>
          <a:xfrm>
            <a:off x="1749872" y="3436640"/>
            <a:ext cx="9417000" cy="2151658"/>
          </a:xfrm>
          <a:prstGeom prst="rect">
            <a:avLst/>
          </a:prstGeom>
        </p:spPr>
        <p:txBody>
          <a:bodyPr/>
          <a:lstStyle/>
          <a:p>
            <a:pPr marL="0" indent="0" algn="ctr">
              <a:buNone/>
            </a:pPr>
            <a:r>
              <a:rPr lang="en-US" i="1" dirty="0">
                <a:effectLst>
                  <a:outerShdw blurRad="38100" dist="38100" dir="2700000" algn="tl">
                    <a:srgbClr val="000000">
                      <a:alpha val="43137"/>
                    </a:srgbClr>
                  </a:outerShdw>
                </a:effectLst>
              </a:rPr>
              <a:t>An approach to computing that’s about internet scale and connecting to a variety of devices and endpoints</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More tools</a:t>
            </a:r>
          </a:p>
        </p:txBody>
      </p:sp>
      <p:sp>
        <p:nvSpPr>
          <p:cNvPr id="31746" name="Rectangle 2"/>
          <p:cNvSpPr>
            <a:spLocks noGrp="1" noChangeArrowheads="1"/>
          </p:cNvSpPr>
          <p:nvPr>
            <p:ph idx="1"/>
          </p:nvPr>
        </p:nvSpPr>
        <p:spPr>
          <a:xfrm>
            <a:off x="787400" y="2527300"/>
            <a:ext cx="11137900" cy="5105400"/>
          </a:xfrm>
          <a:ln/>
        </p:spPr>
        <p:txBody>
          <a:bodyPr/>
          <a:lstStyle/>
          <a:p>
            <a:pPr marL="903288"/>
            <a:r>
              <a:rPr lang="en-US" dirty="0">
                <a:latin typeface="Calibri"/>
                <a:cs typeface="Calibri"/>
              </a:rPr>
              <a:t>SQL Server to SQL Azure</a:t>
            </a:r>
          </a:p>
          <a:p>
            <a:pPr marL="903288"/>
            <a:r>
              <a:rPr lang="en-US" dirty="0">
                <a:latin typeface="Calibri"/>
                <a:cs typeface="Calibri"/>
              </a:rPr>
              <a:t>SQL Azure to SQL Server</a:t>
            </a:r>
          </a:p>
          <a:p>
            <a:pPr marL="903288"/>
            <a:r>
              <a:rPr lang="en-US" dirty="0">
                <a:latin typeface="Calibri"/>
                <a:cs typeface="Calibri"/>
              </a:rPr>
              <a:t>SQL Azure to SQL Azure</a:t>
            </a:r>
          </a:p>
        </p:txBody>
      </p:sp>
      <p:pic>
        <p:nvPicPr>
          <p:cNvPr id="31747"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
        <p:nvSpPr>
          <p:cNvPr id="3174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SQL Azure Migration Wizard</a:t>
            </a:r>
          </a:p>
        </p:txBody>
      </p:sp>
      <p:sp>
        <p:nvSpPr>
          <p:cNvPr id="31749" name="Rectangle 5"/>
          <p:cNvSpPr>
            <a:spLocks/>
          </p:cNvSpPr>
          <p:nvPr/>
        </p:nvSpPr>
        <p:spPr bwMode="auto">
          <a:xfrm>
            <a:off x="2991111" y="7756723"/>
            <a:ext cx="7024166" cy="615553"/>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u="sng" dirty="0">
                <a:solidFill>
                  <a:schemeClr val="tx1"/>
                </a:solidFill>
                <a:latin typeface="Calibri" pitchFamily="34" charset="0"/>
                <a:ea typeface="American Typewriter" charset="0"/>
                <a:cs typeface="Calibri" pitchFamily="34" charset="0"/>
                <a:hlinkClick r:id="rId3"/>
              </a:rPr>
              <a:t>http://sqlazuremw.codeplex.com</a:t>
            </a:r>
            <a:r>
              <a:rPr lang="en-US" dirty="0">
                <a:solidFill>
                  <a:schemeClr val="tx1"/>
                </a:solidFill>
                <a:latin typeface="Calibri" pitchFamily="34" charset="0"/>
                <a:ea typeface="American Typewriter" charset="0"/>
                <a:cs typeface="Calibri" pitchFamily="34" charset="0"/>
              </a:rPr>
              <a:t>/</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More tools</a:t>
            </a:r>
          </a:p>
        </p:txBody>
      </p:sp>
      <p:pic>
        <p:nvPicPr>
          <p:cNvPr id="32770" name="Picture 2"/>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
        <p:nvSpPr>
          <p:cNvPr id="32771" name="Rectangle 3"/>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Azure Storage Explorer</a:t>
            </a:r>
          </a:p>
        </p:txBody>
      </p:sp>
      <p:sp>
        <p:nvSpPr>
          <p:cNvPr id="32772" name="Rectangle 4"/>
          <p:cNvSpPr>
            <a:spLocks/>
          </p:cNvSpPr>
          <p:nvPr/>
        </p:nvSpPr>
        <p:spPr bwMode="auto">
          <a:xfrm>
            <a:off x="2015844" y="7756723"/>
            <a:ext cx="8974700" cy="615553"/>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u="sng" dirty="0">
                <a:solidFill>
                  <a:schemeClr val="tx1"/>
                </a:solidFill>
                <a:latin typeface="Calibri" pitchFamily="34" charset="0"/>
                <a:ea typeface="American Typewriter" charset="0"/>
                <a:cs typeface="Calibri" pitchFamily="34" charset="0"/>
                <a:hlinkClick r:id="rId3"/>
              </a:rPr>
              <a:t>http://azurestorageexplorer.codeplex.com</a:t>
            </a:r>
            <a:r>
              <a:rPr lang="en-US" dirty="0">
                <a:solidFill>
                  <a:schemeClr val="tx1"/>
                </a:solidFill>
                <a:latin typeface="Calibri" pitchFamily="34" charset="0"/>
                <a:ea typeface="American Typewriter" charset="0"/>
                <a:cs typeface="Calibri" pitchFamily="34" charset="0"/>
              </a:rPr>
              <a:t>/</a:t>
            </a:r>
          </a:p>
        </p:txBody>
      </p:sp>
      <p:pic>
        <p:nvPicPr>
          <p:cNvPr id="32773" name="Picture 5"/>
          <p:cNvPicPr>
            <a:picLocks noChangeAspect="1" noChangeArrowheads="1"/>
          </p:cNvPicPr>
          <p:nvPr/>
        </p:nvPicPr>
        <p:blipFill>
          <a:blip r:embed="rId4"/>
          <a:srcRect/>
          <a:stretch>
            <a:fillRect/>
          </a:stretch>
        </p:blipFill>
        <p:spPr bwMode="auto">
          <a:xfrm>
            <a:off x="1827213" y="2349500"/>
            <a:ext cx="9345612" cy="54737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More tools</a:t>
            </a:r>
          </a:p>
        </p:txBody>
      </p:sp>
      <p:pic>
        <p:nvPicPr>
          <p:cNvPr id="32770" name="Picture 2"/>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
        <p:nvSpPr>
          <p:cNvPr id="32771" name="Rectangle 3"/>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Azure Management Tool (MMC)</a:t>
            </a:r>
            <a:endParaRPr lang="en-US" dirty="0">
              <a:solidFill>
                <a:srgbClr val="D8A171"/>
              </a:solidFill>
              <a:latin typeface="Calibri" pitchFamily="34" charset="0"/>
              <a:ea typeface="American Typewriter" charset="0"/>
              <a:cs typeface="Calibri" pitchFamily="34" charset="0"/>
            </a:endParaRPr>
          </a:p>
        </p:txBody>
      </p:sp>
      <p:sp>
        <p:nvSpPr>
          <p:cNvPr id="32772" name="Rectangle 4"/>
          <p:cNvSpPr>
            <a:spLocks/>
          </p:cNvSpPr>
          <p:nvPr/>
        </p:nvSpPr>
        <p:spPr bwMode="auto">
          <a:xfrm>
            <a:off x="1917554" y="7721600"/>
            <a:ext cx="8852039" cy="492443"/>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z="3200" u="sng" dirty="0" smtClean="0">
                <a:solidFill>
                  <a:schemeClr val="tx1"/>
                </a:solidFill>
                <a:latin typeface="Calibri" pitchFamily="34" charset="0"/>
                <a:ea typeface="American Typewriter" charset="0"/>
                <a:cs typeface="Calibri" pitchFamily="34" charset="0"/>
              </a:rPr>
              <a:t>http://code.msdn.microsoft.com/windowsazuremmc</a:t>
            </a:r>
            <a:endParaRPr lang="en-US" sz="3200" dirty="0">
              <a:solidFill>
                <a:schemeClr val="tx1"/>
              </a:solidFill>
              <a:latin typeface="Calibri" pitchFamily="34" charset="0"/>
              <a:ea typeface="American Typewriter" charset="0"/>
              <a:cs typeface="Calibri" pitchFamily="34" charset="0"/>
            </a:endParaRPr>
          </a:p>
        </p:txBody>
      </p:sp>
      <p:pic>
        <p:nvPicPr>
          <p:cNvPr id="7" name="Picture 6"/>
          <p:cNvPicPr>
            <a:picLocks noChangeAspect="1"/>
          </p:cNvPicPr>
          <p:nvPr/>
        </p:nvPicPr>
        <p:blipFill>
          <a:blip r:embed="rId3"/>
          <a:stretch>
            <a:fillRect/>
          </a:stretch>
        </p:blipFill>
        <p:spPr>
          <a:xfrm>
            <a:off x="711200" y="2362200"/>
            <a:ext cx="11582400" cy="54395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673100" y="4533900"/>
            <a:ext cx="11658600" cy="2095500"/>
          </a:xfrm>
          <a:ln/>
        </p:spPr>
        <p:txBody>
          <a:bodyPr/>
          <a:lstStyle/>
          <a:p>
            <a:r>
              <a:rPr lang="en-US"/>
              <a:t>The fabric</a:t>
            </a:r>
          </a:p>
        </p:txBody>
      </p:sp>
      <p:pic>
        <p:nvPicPr>
          <p:cNvPr id="33794" name="Picture 2"/>
          <p:cNvPicPr>
            <a:picLocks noChangeAspect="1" noChangeArrowheads="1"/>
          </p:cNvPicPr>
          <p:nvPr/>
        </p:nvPicPr>
        <p:blipFill>
          <a:blip r:embed="rId2"/>
          <a:srcRect/>
          <a:stretch>
            <a:fillRect/>
          </a:stretch>
        </p:blipFill>
        <p:spPr bwMode="auto">
          <a:xfrm>
            <a:off x="5689600" y="3441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smtClean="0"/>
              <a:t>The operating system</a:t>
            </a:r>
            <a:endParaRPr lang="en-US" dirty="0"/>
          </a:p>
        </p:txBody>
      </p:sp>
      <p:sp>
        <p:nvSpPr>
          <p:cNvPr id="34818" name="Rectangle 2"/>
          <p:cNvSpPr>
            <a:spLocks noGrp="1" noChangeArrowheads="1"/>
          </p:cNvSpPr>
          <p:nvPr>
            <p:ph idx="1"/>
          </p:nvPr>
        </p:nvSpPr>
        <p:spPr>
          <a:ln/>
        </p:spPr>
        <p:txBody>
          <a:bodyPr/>
          <a:lstStyle/>
          <a:p>
            <a:pPr marL="903288"/>
            <a:r>
              <a:rPr lang="en-US" dirty="0" smtClean="0">
                <a:latin typeface="Calibri"/>
                <a:cs typeface="Calibri"/>
              </a:rPr>
              <a:t>Windows 2008 kernel based</a:t>
            </a:r>
          </a:p>
          <a:p>
            <a:pPr marL="903288"/>
            <a:r>
              <a:rPr lang="en-US" dirty="0" smtClean="0">
                <a:latin typeface="Calibri"/>
                <a:cs typeface="Calibri"/>
              </a:rPr>
              <a:t>Cloud OS – latest version 1.8</a:t>
            </a:r>
            <a:endParaRPr lang="en-US" dirty="0">
              <a:latin typeface="Calibri"/>
              <a:cs typeface="Calibri"/>
            </a:endParaRPr>
          </a:p>
        </p:txBody>
      </p:sp>
      <p:pic>
        <p:nvPicPr>
          <p:cNvPr id="5" name="Picture 2"/>
          <p:cNvPicPr>
            <a:picLocks noChangeAspect="1" noChangeArrowheads="1"/>
          </p:cNvPicPr>
          <p:nvPr/>
        </p:nvPicPr>
        <p:blipFill>
          <a:blip r:embed="rId2"/>
          <a:srcRect/>
          <a:stretch>
            <a:fillRect/>
          </a:stretch>
        </p:blipFill>
        <p:spPr bwMode="auto">
          <a:xfrm>
            <a:off x="1029792" y="412304"/>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a:t>Affinity groups</a:t>
            </a:r>
          </a:p>
        </p:txBody>
      </p:sp>
      <p:sp>
        <p:nvSpPr>
          <p:cNvPr id="34818" name="Rectangle 2"/>
          <p:cNvSpPr>
            <a:spLocks noGrp="1" noChangeArrowheads="1"/>
          </p:cNvSpPr>
          <p:nvPr>
            <p:ph idx="1"/>
          </p:nvPr>
        </p:nvSpPr>
        <p:spPr>
          <a:ln/>
        </p:spPr>
        <p:txBody>
          <a:bodyPr/>
          <a:lstStyle/>
          <a:p>
            <a:pPr marL="903288"/>
            <a:r>
              <a:rPr lang="en-US" dirty="0" err="1" smtClean="0">
                <a:latin typeface="Calibri"/>
                <a:cs typeface="Calibri"/>
              </a:rPr>
              <a:t>Geograpical</a:t>
            </a:r>
            <a:r>
              <a:rPr lang="en-US" dirty="0" smtClean="0">
                <a:latin typeface="Calibri"/>
                <a:cs typeface="Calibri"/>
              </a:rPr>
              <a:t> grouping</a:t>
            </a:r>
          </a:p>
          <a:p>
            <a:pPr marL="903288"/>
            <a:r>
              <a:rPr lang="en-US" smtClean="0">
                <a:latin typeface="Calibri"/>
                <a:cs typeface="Calibri"/>
              </a:rPr>
              <a:t>Keep your data close</a:t>
            </a:r>
            <a:endParaRPr lang="en-US" dirty="0">
              <a:latin typeface="Calibri"/>
              <a:cs typeface="Calibri"/>
            </a:endParaRPr>
          </a:p>
        </p:txBody>
      </p:sp>
      <p:pic>
        <p:nvPicPr>
          <p:cNvPr id="34819"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0147743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srcRect/>
          <a:stretch>
            <a:fillRect/>
          </a:stretch>
        </p:blipFill>
        <p:spPr bwMode="auto">
          <a:xfrm>
            <a:off x="5359400" y="2971800"/>
            <a:ext cx="2097087" cy="27813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673100" y="4533900"/>
            <a:ext cx="11658600" cy="2095500"/>
          </a:xfrm>
          <a:ln/>
        </p:spPr>
        <p:txBody>
          <a:bodyPr/>
          <a:lstStyle/>
          <a:p>
            <a:r>
              <a:rPr lang="en-US"/>
              <a:t>SQL</a:t>
            </a:r>
          </a:p>
        </p:txBody>
      </p:sp>
      <p:pic>
        <p:nvPicPr>
          <p:cNvPr id="40962" name="Picture 2"/>
          <p:cNvPicPr>
            <a:picLocks noChangeAspect="1" noChangeArrowheads="1"/>
          </p:cNvPicPr>
          <p:nvPr/>
        </p:nvPicPr>
        <p:blipFill>
          <a:blip r:embed="rId2"/>
          <a:srcRect/>
          <a:stretch>
            <a:fillRect/>
          </a:stretch>
        </p:blipFill>
        <p:spPr bwMode="auto">
          <a:xfrm>
            <a:off x="5689600" y="34544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476500" y="152400"/>
            <a:ext cx="9448800" cy="2095500"/>
          </a:xfrm>
          <a:ln/>
        </p:spPr>
        <p:txBody>
          <a:bodyPr/>
          <a:lstStyle/>
          <a:p>
            <a:pPr algn="l"/>
            <a:r>
              <a:rPr lang="en-US"/>
              <a:t>SQL Azure</a:t>
            </a:r>
          </a:p>
        </p:txBody>
      </p:sp>
      <p:pic>
        <p:nvPicPr>
          <p:cNvPr id="41986" name="Picture 2"/>
          <p:cNvPicPr>
            <a:picLocks noChangeAspect="1" noChangeArrowheads="1"/>
          </p:cNvPicPr>
          <p:nvPr/>
        </p:nvPicPr>
        <p:blipFill>
          <a:blip r:embed="rId3"/>
          <a:srcRect/>
          <a:stretch>
            <a:fillRect/>
          </a:stretch>
        </p:blipFill>
        <p:spPr bwMode="auto">
          <a:xfrm>
            <a:off x="927100" y="393700"/>
            <a:ext cx="1625600" cy="1625600"/>
          </a:xfrm>
          <a:prstGeom prst="rect">
            <a:avLst/>
          </a:prstGeom>
          <a:noFill/>
          <a:ln w="12700" cap="flat">
            <a:noFill/>
            <a:miter lim="800000"/>
            <a:headEnd/>
            <a:tailEnd/>
          </a:ln>
        </p:spPr>
      </p:pic>
      <p:grpSp>
        <p:nvGrpSpPr>
          <p:cNvPr id="2" name="Group 1"/>
          <p:cNvGrpSpPr/>
          <p:nvPr/>
        </p:nvGrpSpPr>
        <p:grpSpPr>
          <a:xfrm>
            <a:off x="927100" y="2430298"/>
            <a:ext cx="10903892" cy="5902886"/>
            <a:chOff x="848179" y="3138665"/>
            <a:chExt cx="8513984" cy="4328085"/>
          </a:xfrm>
        </p:grpSpPr>
        <p:cxnSp>
          <p:nvCxnSpPr>
            <p:cNvPr id="17" name="Straight Connector 16"/>
            <p:cNvCxnSpPr/>
            <p:nvPr/>
          </p:nvCxnSpPr>
          <p:spPr>
            <a:xfrm flipV="1">
              <a:off x="1671762" y="3769800"/>
              <a:ext cx="5591175" cy="29432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246982" y="5248555"/>
              <a:ext cx="2873374" cy="4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0800000" flipV="1">
              <a:off x="1678118" y="6703498"/>
              <a:ext cx="6108695"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6200000">
              <a:off x="233487" y="5070289"/>
              <a:ext cx="1752603" cy="523220"/>
            </a:xfrm>
            <a:prstGeom prst="rect">
              <a:avLst/>
            </a:prstGeom>
            <a:noFill/>
          </p:spPr>
          <p:txBody>
            <a:bodyPr wrap="square" rtlCol="0">
              <a:spAutoFit/>
            </a:bodyPr>
            <a:lstStyle/>
            <a:p>
              <a:pPr algn="ctr"/>
              <a:r>
                <a:rPr lang="en-US" sz="2800" dirty="0" smtClean="0"/>
                <a:t>Resources</a:t>
              </a:r>
              <a:endParaRPr lang="en-US" sz="2800" dirty="0"/>
            </a:p>
          </p:txBody>
        </p:sp>
        <p:cxnSp>
          <p:nvCxnSpPr>
            <p:cNvPr id="21" name="Straight Arrow Connector 20"/>
            <p:cNvCxnSpPr/>
            <p:nvPr/>
          </p:nvCxnSpPr>
          <p:spPr>
            <a:xfrm rot="5400000">
              <a:off x="381125" y="5336661"/>
              <a:ext cx="1914524" cy="158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49537" y="6943530"/>
              <a:ext cx="800100" cy="400110"/>
            </a:xfrm>
            <a:prstGeom prst="rect">
              <a:avLst/>
            </a:prstGeom>
            <a:noFill/>
          </p:spPr>
          <p:txBody>
            <a:bodyPr wrap="square" rtlCol="0">
              <a:spAutoFit/>
            </a:bodyPr>
            <a:lstStyle/>
            <a:p>
              <a:pPr algn="ctr"/>
              <a:r>
                <a:rPr lang="en-US" sz="2000" dirty="0" smtClean="0"/>
                <a:t>Low</a:t>
              </a:r>
            </a:p>
          </p:txBody>
        </p:sp>
        <p:sp>
          <p:nvSpPr>
            <p:cNvPr id="23" name="TextBox 22"/>
            <p:cNvSpPr txBox="1"/>
            <p:nvPr/>
          </p:nvSpPr>
          <p:spPr>
            <a:xfrm>
              <a:off x="7291512" y="6962580"/>
              <a:ext cx="800100" cy="400110"/>
            </a:xfrm>
            <a:prstGeom prst="rect">
              <a:avLst/>
            </a:prstGeom>
            <a:noFill/>
          </p:spPr>
          <p:txBody>
            <a:bodyPr wrap="square" rtlCol="0">
              <a:spAutoFit/>
            </a:bodyPr>
            <a:lstStyle/>
            <a:p>
              <a:pPr algn="ctr"/>
              <a:r>
                <a:rPr lang="en-US" sz="2000" dirty="0" smtClean="0"/>
                <a:t>High</a:t>
              </a:r>
            </a:p>
          </p:txBody>
        </p:sp>
        <p:cxnSp>
          <p:nvCxnSpPr>
            <p:cNvPr id="24" name="Straight Arrow Connector 23"/>
            <p:cNvCxnSpPr/>
            <p:nvPr/>
          </p:nvCxnSpPr>
          <p:spPr>
            <a:xfrm rot="10800000">
              <a:off x="2024188" y="6876537"/>
              <a:ext cx="5762627" cy="1588"/>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19612" y="6943530"/>
              <a:ext cx="3009899" cy="523220"/>
            </a:xfrm>
            <a:prstGeom prst="rect">
              <a:avLst/>
            </a:prstGeom>
            <a:noFill/>
          </p:spPr>
          <p:txBody>
            <a:bodyPr wrap="square" rtlCol="0">
              <a:spAutoFit/>
            </a:bodyPr>
            <a:lstStyle/>
            <a:p>
              <a:pPr algn="ctr"/>
              <a:r>
                <a:rPr lang="en-US" sz="2800" dirty="0" smtClean="0"/>
                <a:t>“Friction”/Control</a:t>
              </a:r>
              <a:endParaRPr lang="en-US" sz="2800" dirty="0"/>
            </a:p>
          </p:txBody>
        </p:sp>
        <p:grpSp>
          <p:nvGrpSpPr>
            <p:cNvPr id="26" name="Group 25"/>
            <p:cNvGrpSpPr/>
            <p:nvPr/>
          </p:nvGrpSpPr>
          <p:grpSpPr>
            <a:xfrm>
              <a:off x="1700337" y="4589777"/>
              <a:ext cx="2960621" cy="2101022"/>
              <a:chOff x="1368425" y="2280478"/>
              <a:chExt cx="2960621" cy="2101022"/>
            </a:xfrm>
          </p:grpSpPr>
          <p:sp>
            <p:nvSpPr>
              <p:cNvPr id="27" name="Rectangle 26"/>
              <p:cNvSpPr/>
              <p:nvPr/>
            </p:nvSpPr>
            <p:spPr>
              <a:xfrm>
                <a:off x="1368425" y="2886765"/>
                <a:ext cx="2900984" cy="1494735"/>
              </a:xfrm>
              <a:prstGeom prst="rect">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1" descr="\\server3\restrict\ftp_root\clients\white_Whale\5-00430 PDC\Working\David\Art\Mesh_Database.png"/>
              <p:cNvPicPr>
                <a:picLocks noChangeAspect="1" noChangeArrowheads="1"/>
              </p:cNvPicPr>
              <p:nvPr/>
            </p:nvPicPr>
            <p:blipFill>
              <a:blip r:embed="rId4" cstate="print"/>
              <a:srcRect/>
              <a:stretch>
                <a:fillRect/>
              </a:stretch>
            </p:blipFill>
            <p:spPr bwMode="auto">
              <a:xfrm>
                <a:off x="1516271" y="3652837"/>
                <a:ext cx="379668" cy="457200"/>
              </a:xfrm>
              <a:prstGeom prst="rect">
                <a:avLst/>
              </a:prstGeom>
              <a:noFill/>
            </p:spPr>
          </p:pic>
          <p:sp>
            <p:nvSpPr>
              <p:cNvPr id="29" name="TextBox 28"/>
              <p:cNvSpPr txBox="1"/>
              <p:nvPr/>
            </p:nvSpPr>
            <p:spPr>
              <a:xfrm>
                <a:off x="1900587" y="3340654"/>
                <a:ext cx="2068852" cy="276999"/>
              </a:xfrm>
              <a:prstGeom prst="rect">
                <a:avLst/>
              </a:prstGeom>
              <a:noFill/>
            </p:spPr>
            <p:txBody>
              <a:bodyPr wrap="square" rtlCol="0">
                <a:spAutoFit/>
              </a:bodyPr>
              <a:lstStyle/>
              <a:p>
                <a:pPr algn="ctr"/>
                <a:r>
                  <a:rPr lang="en-US" sz="1200" b="1" dirty="0" smtClean="0"/>
                  <a:t>SQL Azure  (RDBMS)</a:t>
                </a:r>
                <a:endParaRPr lang="en-US" sz="1200" b="1" dirty="0"/>
              </a:p>
            </p:txBody>
          </p:sp>
          <p:sp>
            <p:nvSpPr>
              <p:cNvPr id="30" name="TextBox 29"/>
              <p:cNvSpPr txBox="1"/>
              <p:nvPr/>
            </p:nvSpPr>
            <p:spPr>
              <a:xfrm>
                <a:off x="1381125" y="2280478"/>
                <a:ext cx="2202484" cy="1058751"/>
              </a:xfrm>
              <a:prstGeom prst="rect">
                <a:avLst/>
              </a:prstGeom>
              <a:solidFill>
                <a:schemeClr val="bg1"/>
              </a:solidFill>
              <a:ln>
                <a:solidFill>
                  <a:schemeClr val="tx1"/>
                </a:solidFill>
              </a:ln>
            </p:spPr>
            <p:txBody>
              <a:bodyPr wrap="square" rtlCol="0">
                <a:spAutoFit/>
              </a:bodyPr>
              <a:lstStyle/>
              <a:p>
                <a:r>
                  <a:rPr lang="en-US" sz="1000" b="1" dirty="0" smtClean="0"/>
                  <a:t>Value Props:</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Auto HA, Fault-Tolerance</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Friction-free scale</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Self-provisioning</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High compatibility</a:t>
                </a:r>
              </a:p>
            </p:txBody>
          </p:sp>
          <p:sp>
            <p:nvSpPr>
              <p:cNvPr id="31" name="TextBox 30"/>
              <p:cNvSpPr txBox="1"/>
              <p:nvPr/>
            </p:nvSpPr>
            <p:spPr>
              <a:xfrm>
                <a:off x="1932337" y="3538773"/>
                <a:ext cx="2396709" cy="664797"/>
              </a:xfrm>
              <a:prstGeom prst="rect">
                <a:avLst/>
              </a:prstGeom>
              <a:noFill/>
              <a:ln>
                <a:noFill/>
              </a:ln>
            </p:spPr>
            <p:txBody>
              <a:bodyPr wrap="square" rtlCol="0">
                <a:spAutoFit/>
              </a:bodyPr>
              <a:lstStyle/>
              <a:p>
                <a:pPr>
                  <a:lnSpc>
                    <a:spcPct val="90000"/>
                  </a:lnSpc>
                  <a:spcBef>
                    <a:spcPct val="20000"/>
                  </a:spcBef>
                  <a:buBlip>
                    <a:blip r:embed="rId5"/>
                  </a:buBlip>
                  <a:defRPr/>
                </a:pPr>
                <a:r>
                  <a:rPr lang="en-US" sz="1200" dirty="0" smtClean="0"/>
                  <a:t> </a:t>
                </a:r>
                <a:r>
                  <a:rPr lang="en-US" sz="1200" dirty="0" smtClean="0">
                    <a:gradFill>
                      <a:gsLst>
                        <a:gs pos="36000">
                          <a:schemeClr val="tx1"/>
                        </a:gs>
                        <a:gs pos="86000">
                          <a:schemeClr val="tx1"/>
                        </a:gs>
                      </a:gsLst>
                      <a:lin ang="5400000" scaled="0"/>
                    </a:gradFill>
                  </a:rPr>
                  <a:t>Virtual DB server</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Resource governance @ LDB</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Security @ LDB</a:t>
                </a:r>
              </a:p>
            </p:txBody>
          </p:sp>
        </p:grpSp>
        <p:grpSp>
          <p:nvGrpSpPr>
            <p:cNvPr id="32" name="Group 31"/>
            <p:cNvGrpSpPr/>
            <p:nvPr/>
          </p:nvGrpSpPr>
          <p:grpSpPr>
            <a:xfrm>
              <a:off x="4776912" y="4531799"/>
              <a:ext cx="2438400" cy="1579197"/>
              <a:chOff x="4419600" y="2247900"/>
              <a:chExt cx="2438400" cy="1579197"/>
            </a:xfrm>
          </p:grpSpPr>
          <p:pic>
            <p:nvPicPr>
              <p:cNvPr id="33" name="Picture 3" descr="C:\Users\patricmc\Pictures\DVD_ART35\Artwork_Imagery\Icons - Illustrations\_VIRTUALIZATION ICONS\Server Virtual Database.png"/>
              <p:cNvPicPr>
                <a:picLocks noChangeAspect="1" noChangeArrowheads="1"/>
              </p:cNvPicPr>
              <p:nvPr/>
            </p:nvPicPr>
            <p:blipFill>
              <a:blip r:embed="rId6" cstate="print"/>
              <a:srcRect/>
              <a:stretch>
                <a:fillRect/>
              </a:stretch>
            </p:blipFill>
            <p:spPr bwMode="auto">
              <a:xfrm>
                <a:off x="4432556" y="2247900"/>
                <a:ext cx="918133" cy="695650"/>
              </a:xfrm>
              <a:prstGeom prst="rect">
                <a:avLst/>
              </a:prstGeom>
              <a:noFill/>
            </p:spPr>
          </p:pic>
          <p:sp>
            <p:nvSpPr>
              <p:cNvPr id="34" name="TextBox 33"/>
              <p:cNvSpPr txBox="1"/>
              <p:nvPr/>
            </p:nvSpPr>
            <p:spPr>
              <a:xfrm>
                <a:off x="4419600" y="2973706"/>
                <a:ext cx="1295400" cy="276999"/>
              </a:xfrm>
              <a:prstGeom prst="rect">
                <a:avLst/>
              </a:prstGeom>
              <a:noFill/>
            </p:spPr>
            <p:txBody>
              <a:bodyPr wrap="square" rtlCol="0">
                <a:spAutoFit/>
              </a:bodyPr>
              <a:lstStyle/>
              <a:p>
                <a:r>
                  <a:rPr lang="en-US" sz="1200" b="1" dirty="0" smtClean="0"/>
                  <a:t>Hosted</a:t>
                </a:r>
                <a:endParaRPr lang="en-US" sz="1200" b="1" dirty="0"/>
              </a:p>
            </p:txBody>
          </p:sp>
          <p:sp>
            <p:nvSpPr>
              <p:cNvPr id="35" name="TextBox 34"/>
              <p:cNvSpPr txBox="1"/>
              <p:nvPr/>
            </p:nvSpPr>
            <p:spPr>
              <a:xfrm>
                <a:off x="4467226" y="3162300"/>
                <a:ext cx="2390774" cy="664797"/>
              </a:xfrm>
              <a:prstGeom prst="rect">
                <a:avLst/>
              </a:prstGeom>
              <a:noFill/>
              <a:ln>
                <a:noFill/>
              </a:ln>
            </p:spPr>
            <p:txBody>
              <a:bodyPr wrap="square" rtlCol="0">
                <a:spAutoFit/>
              </a:bodyPr>
              <a:lstStyle/>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Hosted SQL Server or other</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Resource governance @ VM</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Security @ DB Server/OS</a:t>
                </a:r>
              </a:p>
            </p:txBody>
          </p:sp>
        </p:grpSp>
        <p:grpSp>
          <p:nvGrpSpPr>
            <p:cNvPr id="36" name="Group 35"/>
            <p:cNvGrpSpPr/>
            <p:nvPr/>
          </p:nvGrpSpPr>
          <p:grpSpPr>
            <a:xfrm>
              <a:off x="5945477" y="3138665"/>
              <a:ext cx="3416686" cy="2000781"/>
              <a:chOff x="5588165" y="854766"/>
              <a:chExt cx="3416686" cy="2000781"/>
            </a:xfrm>
          </p:grpSpPr>
          <p:pic>
            <p:nvPicPr>
              <p:cNvPr id="37" name="Picture 2" descr="C:\Users\patricmc\Pictures\DVD_ART35\Artwork_Imagery\Icons - Illustrations\_XML ICONS\Servers SQL database computer.png"/>
              <p:cNvPicPr>
                <a:picLocks noChangeAspect="1" noChangeArrowheads="1"/>
              </p:cNvPicPr>
              <p:nvPr/>
            </p:nvPicPr>
            <p:blipFill>
              <a:blip r:embed="rId7" cstate="print"/>
              <a:srcRect/>
              <a:stretch>
                <a:fillRect/>
              </a:stretch>
            </p:blipFill>
            <p:spPr bwMode="auto">
              <a:xfrm>
                <a:off x="6343650" y="1360750"/>
                <a:ext cx="412510" cy="610569"/>
              </a:xfrm>
              <a:prstGeom prst="rect">
                <a:avLst/>
              </a:prstGeom>
              <a:noFill/>
            </p:spPr>
          </p:pic>
          <p:sp>
            <p:nvSpPr>
              <p:cNvPr id="38" name="TextBox 37"/>
              <p:cNvSpPr txBox="1"/>
              <p:nvPr/>
            </p:nvSpPr>
            <p:spPr>
              <a:xfrm>
                <a:off x="5588165" y="1983106"/>
                <a:ext cx="1590675" cy="276999"/>
              </a:xfrm>
              <a:prstGeom prst="rect">
                <a:avLst/>
              </a:prstGeom>
              <a:noFill/>
            </p:spPr>
            <p:txBody>
              <a:bodyPr wrap="square" rtlCol="0">
                <a:spAutoFit/>
              </a:bodyPr>
              <a:lstStyle/>
              <a:p>
                <a:pPr algn="ctr"/>
                <a:r>
                  <a:rPr lang="en-US" sz="1200" b="1" dirty="0" smtClean="0"/>
                  <a:t>On-premise</a:t>
                </a:r>
              </a:p>
            </p:txBody>
          </p:sp>
          <p:sp>
            <p:nvSpPr>
              <p:cNvPr id="39" name="TextBox 38"/>
              <p:cNvSpPr txBox="1"/>
              <p:nvPr/>
            </p:nvSpPr>
            <p:spPr>
              <a:xfrm>
                <a:off x="5943600" y="2190750"/>
                <a:ext cx="2922104" cy="664797"/>
              </a:xfrm>
              <a:prstGeom prst="rect">
                <a:avLst/>
              </a:prstGeom>
              <a:noFill/>
              <a:ln>
                <a:noFill/>
              </a:ln>
            </p:spPr>
            <p:txBody>
              <a:bodyPr wrap="square" rtlCol="0">
                <a:spAutoFit/>
              </a:bodyPr>
              <a:lstStyle/>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SQL Server or other s/w on-premise</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Resource governance @ machine</a:t>
                </a:r>
              </a:p>
              <a:p>
                <a:pPr>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 Security @ DB Server/OS</a:t>
                </a:r>
              </a:p>
            </p:txBody>
          </p:sp>
          <p:sp>
            <p:nvSpPr>
              <p:cNvPr id="40" name="TextBox 39"/>
              <p:cNvSpPr txBox="1"/>
              <p:nvPr/>
            </p:nvSpPr>
            <p:spPr>
              <a:xfrm>
                <a:off x="6791738" y="854766"/>
                <a:ext cx="2213113" cy="863313"/>
              </a:xfrm>
              <a:prstGeom prst="rect">
                <a:avLst/>
              </a:prstGeom>
              <a:solidFill>
                <a:schemeClr val="bg1"/>
              </a:solidFill>
              <a:ln>
                <a:solidFill>
                  <a:schemeClr val="tx1"/>
                </a:solidFill>
              </a:ln>
            </p:spPr>
            <p:txBody>
              <a:bodyPr wrap="square" rtlCol="0">
                <a:spAutoFit/>
              </a:bodyPr>
              <a:lstStyle/>
              <a:p>
                <a:r>
                  <a:rPr lang="en-US" sz="1050" b="1" dirty="0" smtClean="0"/>
                  <a:t>Value Props:</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Full h/w control – size/scale</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100% compatibility</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Roll-your-own HA/DR/scale</a:t>
                </a:r>
              </a:p>
            </p:txBody>
          </p:sp>
        </p:grpSp>
        <p:sp>
          <p:nvSpPr>
            <p:cNvPr id="41" name="TextBox 40"/>
            <p:cNvSpPr txBox="1"/>
            <p:nvPr/>
          </p:nvSpPr>
          <p:spPr>
            <a:xfrm>
              <a:off x="3852156" y="3423206"/>
              <a:ext cx="2041249" cy="634020"/>
            </a:xfrm>
            <a:prstGeom prst="rect">
              <a:avLst/>
            </a:prstGeom>
            <a:solidFill>
              <a:schemeClr val="bg1"/>
            </a:solidFill>
            <a:ln>
              <a:solidFill>
                <a:schemeClr val="tx1"/>
              </a:solidFill>
            </a:ln>
          </p:spPr>
          <p:txBody>
            <a:bodyPr wrap="square" rtlCol="0">
              <a:spAutoFit/>
            </a:bodyPr>
            <a:lstStyle/>
            <a:p>
              <a:r>
                <a:rPr lang="en-US" sz="1000" b="1" dirty="0" smtClean="0"/>
                <a:t>Value Props:</a:t>
              </a:r>
            </a:p>
            <a:p>
              <a:pPr marL="0" lvl="1" indent="-114300">
                <a:lnSpc>
                  <a:spcPct val="90000"/>
                </a:lnSpc>
                <a:spcBef>
                  <a:spcPct val="20000"/>
                </a:spcBef>
                <a:buBlip>
                  <a:blip r:embed="rId5"/>
                </a:buBlip>
                <a:defRPr/>
              </a:pPr>
              <a:r>
                <a:rPr lang="en-US" sz="1200" dirty="0" smtClean="0">
                  <a:gradFill>
                    <a:gsLst>
                      <a:gs pos="36000">
                        <a:schemeClr val="tx1"/>
                      </a:gs>
                      <a:gs pos="86000">
                        <a:schemeClr val="tx1"/>
                      </a:gs>
                    </a:gsLst>
                    <a:lin ang="5400000" scaled="0"/>
                  </a:gradFill>
                </a:rPr>
                <a:t>100% of API surface area</a:t>
              </a:r>
            </a:p>
            <a:p>
              <a:pPr marL="0" lvl="1"/>
              <a:r>
                <a:rPr lang="en-US" sz="1200" i="1" dirty="0" smtClean="0"/>
                <a:t>Roll-your-own HA/DR/scale</a:t>
              </a:r>
            </a:p>
          </p:txBody>
        </p:sp>
      </p:grpSp>
      <p:sp>
        <p:nvSpPr>
          <p:cNvPr id="42"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Database choices</a:t>
            </a:r>
          </a:p>
        </p:txBody>
      </p:sp>
    </p:spTree>
    <p:extLst>
      <p:ext uri="{BB962C8B-B14F-4D97-AF65-F5344CB8AC3E}">
        <p14:creationId xmlns:p14="http://schemas.microsoft.com/office/powerpoint/2010/main" val="31950974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476500" y="152400"/>
            <a:ext cx="9448800" cy="2095500"/>
          </a:xfrm>
          <a:ln/>
        </p:spPr>
        <p:txBody>
          <a:bodyPr/>
          <a:lstStyle/>
          <a:p>
            <a:pPr algn="l"/>
            <a:r>
              <a:rPr lang="en-US"/>
              <a:t>SQL Azure</a:t>
            </a:r>
          </a:p>
        </p:txBody>
      </p:sp>
      <p:pic>
        <p:nvPicPr>
          <p:cNvPr id="41986" name="Picture 2"/>
          <p:cNvPicPr>
            <a:picLocks noChangeAspect="1" noChangeArrowheads="1"/>
          </p:cNvPicPr>
          <p:nvPr/>
        </p:nvPicPr>
        <p:blipFill>
          <a:blip r:embed="rId3"/>
          <a:srcRect/>
          <a:stretch>
            <a:fillRect/>
          </a:stretch>
        </p:blipFill>
        <p:spPr bwMode="auto">
          <a:xfrm>
            <a:off x="927100" y="393700"/>
            <a:ext cx="1625600" cy="1625600"/>
          </a:xfrm>
          <a:prstGeom prst="rect">
            <a:avLst/>
          </a:prstGeom>
          <a:noFill/>
          <a:ln w="12700" cap="flat">
            <a:noFill/>
            <a:miter lim="800000"/>
            <a:headEnd/>
            <a:tailEnd/>
          </a:ln>
        </p:spPr>
      </p:pic>
      <p:pic>
        <p:nvPicPr>
          <p:cNvPr id="6" name="Picture 5" descr="D:\Pennie's documents\Images for TechEd06\Shapes_and_Graphics\Internet Cloud\cloud 1.png"/>
          <p:cNvPicPr>
            <a:picLocks noChangeAspect="1" noChangeArrowheads="1"/>
          </p:cNvPicPr>
          <p:nvPr/>
        </p:nvPicPr>
        <p:blipFill>
          <a:blip r:embed="rId4">
            <a:clrChange>
              <a:clrFrom>
                <a:srgbClr val="000000">
                  <a:alpha val="0"/>
                </a:srgbClr>
              </a:clrFrom>
              <a:clrTo>
                <a:srgbClr val="000000">
                  <a:alpha val="0"/>
                </a:srgbClr>
              </a:clrTo>
            </a:clrChange>
            <a:extLst/>
          </a:blip>
          <a:srcRect/>
          <a:stretch>
            <a:fillRect/>
          </a:stretch>
        </p:blipFill>
        <p:spPr bwMode="auto">
          <a:xfrm>
            <a:off x="3574475" y="2371165"/>
            <a:ext cx="6898873" cy="5192358"/>
          </a:xfrm>
          <a:prstGeom prst="rect">
            <a:avLst/>
          </a:prstGeom>
          <a:noFill/>
        </p:spPr>
      </p:pic>
      <p:pic>
        <p:nvPicPr>
          <p:cNvPr id="8" name="Picture 2" descr="C:\Users\Graeme\AppData\Local\Microsoft\Windows\Temporary Internet Files\Content.IE5\BZ6RYRJ4\MPj04004210000[1].jpg"/>
          <p:cNvPicPr>
            <a:picLocks noChangeAspect="1" noChangeArrowheads="1"/>
          </p:cNvPicPr>
          <p:nvPr/>
        </p:nvPicPr>
        <p:blipFill>
          <a:blip r:embed="rId5" cstate="print"/>
          <a:srcRect/>
          <a:stretch>
            <a:fillRect/>
          </a:stretch>
        </p:blipFill>
        <p:spPr bwMode="auto">
          <a:xfrm>
            <a:off x="5778454" y="2438400"/>
            <a:ext cx="1540371" cy="1524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3" descr="F:\Graphics\MS Graphics\Brand Photos\Scenarios\FY08 Brand - Business - No_exp\Man laptop smiling table developer casual relaxed work.png"/>
          <p:cNvPicPr>
            <a:picLocks noChangeAspect="1" noChangeArrowheads="1"/>
          </p:cNvPicPr>
          <p:nvPr/>
        </p:nvPicPr>
        <p:blipFill>
          <a:blip r:embed="rId6" cstate="print"/>
          <a:srcRect/>
          <a:stretch>
            <a:fillRect/>
          </a:stretch>
        </p:blipFill>
        <p:spPr bwMode="auto">
          <a:xfrm>
            <a:off x="8597854" y="2438400"/>
            <a:ext cx="1524000" cy="1524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5" descr="C:\Users\krisa\Desktop\rack.png"/>
          <p:cNvPicPr>
            <a:picLocks noChangeAspect="1" noChangeArrowheads="1"/>
          </p:cNvPicPr>
          <p:nvPr/>
        </p:nvPicPr>
        <p:blipFill>
          <a:blip r:embed="rId7" cstate="print"/>
          <a:stretch>
            <a:fillRect/>
          </a:stretch>
        </p:blipFill>
        <p:spPr bwMode="auto">
          <a:xfrm>
            <a:off x="2921000" y="2438400"/>
            <a:ext cx="1521283" cy="1524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p:cNvSpPr txBox="1"/>
          <p:nvPr/>
        </p:nvSpPr>
        <p:spPr>
          <a:xfrm>
            <a:off x="5456817" y="4131904"/>
            <a:ext cx="2183642" cy="430865"/>
          </a:xfrm>
          <a:prstGeom prst="rect">
            <a:avLst/>
          </a:prstGeom>
          <a:noFill/>
        </p:spPr>
        <p:txBody>
          <a:bodyPr wrap="square" lIns="121899" tIns="60949" rIns="121899" bIns="60949" rtlCol="0">
            <a:spAutoFit/>
          </a:bodyPr>
          <a:lstStyle/>
          <a:p>
            <a:pPr algn="ctr"/>
            <a:r>
              <a:rPr lang="en-US" sz="2000" b="1" kern="10" spc="-50" dirty="0" smtClean="0">
                <a:ln w="6350">
                  <a:noFill/>
                  <a:round/>
                  <a:headEnd/>
                  <a:tailEnd/>
                </a:ln>
                <a:gradFill rotWithShape="1">
                  <a:gsLst>
                    <a:gs pos="0">
                      <a:srgbClr val="FFFFB7"/>
                    </a:gs>
                    <a:gs pos="100000">
                      <a:srgbClr val="FF9933"/>
                    </a:gs>
                  </a:gsLst>
                  <a:lin ang="5400000" scaled="1"/>
                </a:gradFill>
                <a:effectLst>
                  <a:outerShdw blurRad="38100" dist="38100" dir="2700000" algn="tl">
                    <a:srgbClr val="000000">
                      <a:alpha val="43137"/>
                    </a:srgbClr>
                  </a:outerShdw>
                </a:effectLst>
                <a:latin typeface="Segoe Semibold"/>
                <a:cs typeface="Segoe UI" pitchFamily="34" charset="0"/>
              </a:rPr>
              <a:t>Elastic Scale</a:t>
            </a:r>
            <a:endParaRPr lang="en-US" sz="2000" b="1" kern="10" spc="-50" dirty="0">
              <a:ln w="6350">
                <a:noFill/>
                <a:round/>
                <a:headEnd/>
                <a:tailEnd/>
              </a:ln>
              <a:gradFill rotWithShape="1">
                <a:gsLst>
                  <a:gs pos="0">
                    <a:srgbClr val="FFFFB7"/>
                  </a:gs>
                  <a:gs pos="100000">
                    <a:srgbClr val="FF9933"/>
                  </a:gs>
                </a:gsLst>
                <a:lin ang="5400000" scaled="1"/>
              </a:gradFill>
              <a:effectLst>
                <a:outerShdw blurRad="38100" dist="38100" dir="2700000" algn="tl">
                  <a:srgbClr val="000000">
                    <a:alpha val="43137"/>
                  </a:srgbClr>
                </a:outerShdw>
              </a:effectLst>
              <a:latin typeface="Segoe Semibold"/>
              <a:cs typeface="Segoe UI" pitchFamily="34" charset="0"/>
            </a:endParaRPr>
          </a:p>
        </p:txBody>
      </p:sp>
      <p:sp>
        <p:nvSpPr>
          <p:cNvPr id="12" name="TextBox 11"/>
          <p:cNvSpPr txBox="1"/>
          <p:nvPr/>
        </p:nvSpPr>
        <p:spPr>
          <a:xfrm>
            <a:off x="8140652" y="4146731"/>
            <a:ext cx="2438400" cy="430865"/>
          </a:xfrm>
          <a:prstGeom prst="rect">
            <a:avLst/>
          </a:prstGeom>
          <a:noFill/>
        </p:spPr>
        <p:txBody>
          <a:bodyPr wrap="square" lIns="121899" tIns="60949" rIns="121899" bIns="60949" rtlCol="0">
            <a:spAutoFit/>
          </a:bodyPr>
          <a:lstStyle/>
          <a:p>
            <a:pPr algn="ctr"/>
            <a:r>
              <a:rPr lang="en-US" sz="2000" b="1" kern="10" spc="-50" dirty="0" smtClean="0">
                <a:ln w="6350">
                  <a:noFill/>
                  <a:round/>
                  <a:headEnd/>
                  <a:tailEnd/>
                </a:ln>
                <a:gradFill rotWithShape="1">
                  <a:gsLst>
                    <a:gs pos="0">
                      <a:srgbClr val="FFFFB7"/>
                    </a:gs>
                    <a:gs pos="100000">
                      <a:srgbClr val="FF9933"/>
                    </a:gs>
                  </a:gsLst>
                  <a:lin ang="5400000" scaled="1"/>
                </a:gradFill>
                <a:effectLst>
                  <a:outerShdw blurRad="38100" dist="38100" dir="2700000" algn="tl">
                    <a:srgbClr val="000000">
                      <a:alpha val="43137"/>
                    </a:srgbClr>
                  </a:outerShdw>
                </a:effectLst>
                <a:latin typeface="Segoe Semibold"/>
                <a:cs typeface="Segoe UI" pitchFamily="34" charset="0"/>
              </a:rPr>
              <a:t>Developer Agility</a:t>
            </a:r>
          </a:p>
        </p:txBody>
      </p:sp>
      <p:sp>
        <p:nvSpPr>
          <p:cNvPr id="13" name="TextBox 12"/>
          <p:cNvSpPr txBox="1"/>
          <p:nvPr/>
        </p:nvSpPr>
        <p:spPr>
          <a:xfrm>
            <a:off x="2338616" y="4131904"/>
            <a:ext cx="2686050" cy="430865"/>
          </a:xfrm>
          <a:prstGeom prst="rect">
            <a:avLst/>
          </a:prstGeom>
          <a:noFill/>
        </p:spPr>
        <p:txBody>
          <a:bodyPr wrap="square" lIns="121899" tIns="60949" rIns="121899" bIns="60949" rtlCol="0">
            <a:spAutoFit/>
          </a:bodyPr>
          <a:lstStyle/>
          <a:p>
            <a:pPr algn="ctr"/>
            <a:r>
              <a:rPr lang="en-US" sz="2000" b="1" kern="10" spc="-50" dirty="0" smtClean="0">
                <a:ln w="6350">
                  <a:noFill/>
                  <a:round/>
                  <a:headEnd/>
                  <a:tailEnd/>
                </a:ln>
                <a:gradFill rotWithShape="1">
                  <a:gsLst>
                    <a:gs pos="0">
                      <a:srgbClr val="FFFFB7"/>
                    </a:gs>
                    <a:gs pos="100000">
                      <a:srgbClr val="FF9933"/>
                    </a:gs>
                  </a:gsLst>
                  <a:lin ang="5400000" scaled="1"/>
                </a:gradFill>
                <a:effectLst>
                  <a:outerShdw blurRad="38100" dist="38100" dir="2700000" algn="tl">
                    <a:srgbClr val="000000">
                      <a:alpha val="43137"/>
                    </a:srgbClr>
                  </a:outerShdw>
                </a:effectLst>
                <a:latin typeface="Segoe Semibold"/>
                <a:cs typeface="Segoe UI" pitchFamily="34" charset="0"/>
              </a:rPr>
              <a:t>Self-managed</a:t>
            </a:r>
            <a:endParaRPr lang="en-US" sz="2000" b="1" kern="10" spc="-50" dirty="0">
              <a:ln w="6350">
                <a:noFill/>
                <a:round/>
                <a:headEnd/>
                <a:tailEnd/>
              </a:ln>
              <a:gradFill rotWithShape="1">
                <a:gsLst>
                  <a:gs pos="0">
                    <a:srgbClr val="FFFFB7"/>
                  </a:gs>
                  <a:gs pos="100000">
                    <a:srgbClr val="FF9933"/>
                  </a:gs>
                </a:gsLst>
                <a:lin ang="5400000" scaled="1"/>
              </a:gradFill>
              <a:effectLst>
                <a:outerShdw blurRad="38100" dist="38100" dir="2700000" algn="tl">
                  <a:srgbClr val="000000">
                    <a:alpha val="43137"/>
                  </a:srgbClr>
                </a:outerShdw>
              </a:effectLst>
              <a:latin typeface="Segoe Semibold"/>
              <a:cs typeface="Segoe UI" pitchFamily="34" charset="0"/>
            </a:endParaRPr>
          </a:p>
        </p:txBody>
      </p:sp>
      <p:sp>
        <p:nvSpPr>
          <p:cNvPr id="14" name="TextBox 13"/>
          <p:cNvSpPr txBox="1"/>
          <p:nvPr/>
        </p:nvSpPr>
        <p:spPr>
          <a:xfrm>
            <a:off x="5272133" y="4912887"/>
            <a:ext cx="2638999" cy="3684701"/>
          </a:xfrm>
          <a:prstGeom prst="rect">
            <a:avLst/>
          </a:prstGeom>
        </p:spPr>
        <p:txBody>
          <a:bodyPr vert="horz" wrap="square" lIns="0" tIns="0" rIns="0" bIns="0" rtlCol="0">
            <a:spAutoFit/>
          </a:bodyPr>
          <a:lstStyle/>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Calibri" pitchFamily="34" charset="0"/>
              </a:rPr>
              <a:t>Database utility; pay as you grow</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400" dirty="0" smtClean="0">
                <a:gradFill>
                  <a:gsLst>
                    <a:gs pos="0">
                      <a:schemeClr val="tx1"/>
                    </a:gs>
                    <a:gs pos="100000">
                      <a:schemeClr val="tx1"/>
                    </a:gs>
                  </a:gsLst>
                  <a:lin ang="5400000" scaled="0"/>
                </a:gradFill>
                <a:latin typeface="Calibri" pitchFamily="34" charset="0"/>
              </a:rPr>
              <a:t>Flexible load balancing</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400" dirty="0" smtClean="0">
                <a:gradFill>
                  <a:gsLst>
                    <a:gs pos="0">
                      <a:schemeClr val="tx1"/>
                    </a:gs>
                    <a:gs pos="100000">
                      <a:schemeClr val="tx1"/>
                    </a:gs>
                  </a:gsLst>
                  <a:lin ang="5400000" scaled="0"/>
                </a:gradFill>
                <a:latin typeface="Calibri" pitchFamily="34" charset="0"/>
              </a:rPr>
              <a:t>Business-ready SLAs</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Enable multi-tenant solutions</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400" dirty="0" smtClean="0">
                <a:gradFill>
                  <a:gsLst>
                    <a:gs pos="0">
                      <a:schemeClr val="tx1"/>
                    </a:gs>
                    <a:gs pos="100000">
                      <a:schemeClr val="tx1"/>
                    </a:gs>
                  </a:gsLst>
                  <a:lin ang="5400000" scaled="0"/>
                </a:gradFill>
                <a:latin typeface="Calibri" pitchFamily="34" charset="0"/>
              </a:rPr>
              <a:t>World-wide presence</a:t>
            </a:r>
            <a:endPar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endParaRPr>
          </a:p>
        </p:txBody>
      </p:sp>
      <p:sp>
        <p:nvSpPr>
          <p:cNvPr id="15" name="TextBox 14"/>
          <p:cNvSpPr txBox="1"/>
          <p:nvPr/>
        </p:nvSpPr>
        <p:spPr>
          <a:xfrm>
            <a:off x="2362141" y="4925432"/>
            <a:ext cx="2638999" cy="3877985"/>
          </a:xfrm>
          <a:prstGeom prst="rect">
            <a:avLst/>
          </a:prstGeom>
        </p:spPr>
        <p:txBody>
          <a:bodyPr vert="horz" wrap="square" lIns="0" tIns="0" rIns="0" bIns="0" rtlCol="0">
            <a:spAutoFit/>
          </a:bodyPr>
          <a:lstStyle/>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Calibri" pitchFamily="34" charset="0"/>
              </a:rPr>
              <a:t>Easy</a:t>
            </a: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 provisioning and deployment</a:t>
            </a:r>
            <a:endParaRPr lang="en-US" sz="2400" dirty="0">
              <a:gradFill>
                <a:gsLst>
                  <a:gs pos="0">
                    <a:schemeClr val="tx1"/>
                  </a:gs>
                  <a:gs pos="100000">
                    <a:schemeClr val="tx1"/>
                  </a:gs>
                </a:gsLst>
                <a:lin ang="5400000" scaled="0"/>
              </a:gradFill>
              <a:latin typeface="Calibri" pitchFamily="34" charset="0"/>
            </a:endParaRP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Auto high-availability and fault tolerance</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400" dirty="0" smtClean="0">
                <a:gradFill>
                  <a:gsLst>
                    <a:gs pos="0">
                      <a:schemeClr val="tx1"/>
                    </a:gs>
                    <a:gs pos="100000">
                      <a:schemeClr val="tx1"/>
                    </a:gs>
                  </a:gsLst>
                  <a:lin ang="5400000" scaled="0"/>
                </a:gradFill>
                <a:latin typeface="Calibri" pitchFamily="34" charset="0"/>
              </a:rPr>
              <a:t>Self-maintaining infrastructure; self-healing</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No need for server or VM administration</a:t>
            </a:r>
          </a:p>
        </p:txBody>
      </p:sp>
      <p:sp>
        <p:nvSpPr>
          <p:cNvPr id="16" name="TextBox 15"/>
          <p:cNvSpPr txBox="1"/>
          <p:nvPr/>
        </p:nvSpPr>
        <p:spPr>
          <a:xfrm>
            <a:off x="8040354" y="4873847"/>
            <a:ext cx="3491246" cy="3471720"/>
          </a:xfrm>
          <a:prstGeom prst="rect">
            <a:avLst/>
          </a:prstGeom>
        </p:spPr>
        <p:txBody>
          <a:bodyPr vert="horz" wrap="square" lIns="0" tIns="0" rIns="0" bIns="0" rtlCol="0">
            <a:spAutoFit/>
          </a:bodyPr>
          <a:lstStyle/>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Calibri" pitchFamily="34" charset="0"/>
              </a:rPr>
              <a:t>Build</a:t>
            </a: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 c</a:t>
            </a:r>
            <a:r>
              <a:rPr kumimoji="0" lang="en-US" sz="24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Calibri" pitchFamily="34" charset="0"/>
              </a:rPr>
              <a:t>loud-based database solutions</a:t>
            </a: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 on consistent relational model</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400" dirty="0" smtClean="0">
                <a:gradFill>
                  <a:gsLst>
                    <a:gs pos="0">
                      <a:schemeClr val="tx1"/>
                    </a:gs>
                    <a:gs pos="100000">
                      <a:schemeClr val="tx1"/>
                    </a:gs>
                  </a:gsLst>
                  <a:lin ang="5400000" scaled="0"/>
                </a:gradFill>
                <a:latin typeface="Calibri" pitchFamily="34" charset="0"/>
              </a:rPr>
              <a:t>Leverage existing skills through existing ecosystem of developer and management tools</a:t>
            </a:r>
          </a:p>
          <a:p>
            <a:pPr marL="225425" marR="0" indent="-225425" algn="l"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400" b="0" i="0" u="none" strike="noStrike" kern="1200" cap="none" spc="0" normalizeH="0" noProof="0" dirty="0" smtClean="0">
                <a:ln>
                  <a:noFill/>
                </a:ln>
                <a:gradFill>
                  <a:gsLst>
                    <a:gs pos="0">
                      <a:schemeClr val="tx1"/>
                    </a:gs>
                    <a:gs pos="100000">
                      <a:schemeClr val="tx1"/>
                    </a:gs>
                  </a:gsLst>
                  <a:lin ang="5400000" scaled="0"/>
                </a:gradFill>
                <a:effectLst/>
                <a:uLnTx/>
                <a:uFillTx/>
                <a:latin typeface="Calibri" pitchFamily="34" charset="0"/>
              </a:rPr>
              <a:t>Explore new data application patterns</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ihandform 49"/>
          <p:cNvSpPr/>
          <p:nvPr/>
        </p:nvSpPr>
        <p:spPr>
          <a:xfrm>
            <a:off x="6152819" y="4214727"/>
            <a:ext cx="505368" cy="779802"/>
          </a:xfrm>
          <a:custGeom>
            <a:avLst/>
            <a:gdLst>
              <a:gd name="connsiteX0" fmla="*/ 343325 w 403945"/>
              <a:gd name="connsiteY0" fmla="*/ 545014 h 643025"/>
              <a:gd name="connsiteX1" fmla="*/ 346724 w 403945"/>
              <a:gd name="connsiteY1" fmla="*/ 1133 h 643025"/>
              <a:gd name="connsiteX2" fmla="*/ 0 w 403945"/>
              <a:gd name="connsiteY2" fmla="*/ 551812 h 643025"/>
              <a:gd name="connsiteX3" fmla="*/ 343325 w 403945"/>
              <a:gd name="connsiteY3" fmla="*/ 545014 h 643025"/>
              <a:gd name="connsiteX0" fmla="*/ 343325 w 403945"/>
              <a:gd name="connsiteY0" fmla="*/ 545014 h 636794"/>
              <a:gd name="connsiteX1" fmla="*/ 346724 w 403945"/>
              <a:gd name="connsiteY1" fmla="*/ 1133 h 636794"/>
              <a:gd name="connsiteX2" fmla="*/ 0 w 403945"/>
              <a:gd name="connsiteY2" fmla="*/ 551812 h 636794"/>
              <a:gd name="connsiteX3" fmla="*/ 343325 w 403945"/>
              <a:gd name="connsiteY3" fmla="*/ 545014 h 636794"/>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356356"/>
              <a:gd name="connsiteY0" fmla="*/ 543881 h 550679"/>
              <a:gd name="connsiteX1" fmla="*/ 346724 w 356356"/>
              <a:gd name="connsiteY1" fmla="*/ 0 h 550679"/>
              <a:gd name="connsiteX2" fmla="*/ 0 w 356356"/>
              <a:gd name="connsiteY2" fmla="*/ 550679 h 550679"/>
              <a:gd name="connsiteX3" fmla="*/ 343325 w 356356"/>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0943 w 350575"/>
              <a:gd name="connsiteY0" fmla="*/ 543881 h 550679"/>
              <a:gd name="connsiteX1" fmla="*/ 344342 w 350575"/>
              <a:gd name="connsiteY1" fmla="*/ 0 h 550679"/>
              <a:gd name="connsiteX2" fmla="*/ 0 w 350575"/>
              <a:gd name="connsiteY2" fmla="*/ 550679 h 550679"/>
              <a:gd name="connsiteX3" fmla="*/ 340943 w 350575"/>
              <a:gd name="connsiteY3" fmla="*/ 543881 h 550679"/>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51476"/>
              <a:gd name="connsiteX1" fmla="*/ 344342 w 350575"/>
              <a:gd name="connsiteY1" fmla="*/ 0 h 551476"/>
              <a:gd name="connsiteX2" fmla="*/ 0 w 350575"/>
              <a:gd name="connsiteY2" fmla="*/ 548298 h 551476"/>
              <a:gd name="connsiteX3" fmla="*/ 340943 w 350575"/>
              <a:gd name="connsiteY3" fmla="*/ 543881 h 551476"/>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44342"/>
              <a:gd name="connsiteY0" fmla="*/ 543881 h 548298"/>
              <a:gd name="connsiteX1" fmla="*/ 344342 w 344342"/>
              <a:gd name="connsiteY1" fmla="*/ 0 h 548298"/>
              <a:gd name="connsiteX2" fmla="*/ 0 w 344342"/>
              <a:gd name="connsiteY2" fmla="*/ 548298 h 548298"/>
              <a:gd name="connsiteX3" fmla="*/ 340943 w 344342"/>
              <a:gd name="connsiteY3" fmla="*/ 543881 h 548298"/>
            </a:gdLst>
            <a:ahLst/>
            <a:cxnLst>
              <a:cxn ang="0">
                <a:pos x="connsiteX0" y="connsiteY0"/>
              </a:cxn>
              <a:cxn ang="0">
                <a:pos x="connsiteX1" y="connsiteY1"/>
              </a:cxn>
              <a:cxn ang="0">
                <a:pos x="connsiteX2" y="connsiteY2"/>
              </a:cxn>
              <a:cxn ang="0">
                <a:pos x="connsiteX3" y="connsiteY3"/>
              </a:cxn>
            </a:cxnLst>
            <a:rect l="l" t="t" r="r" b="b"/>
            <a:pathLst>
              <a:path w="344342" h="548298">
                <a:moveTo>
                  <a:pt x="340943" y="543881"/>
                </a:moveTo>
                <a:cubicBezTo>
                  <a:pt x="338562" y="398023"/>
                  <a:pt x="343431" y="117841"/>
                  <a:pt x="344342" y="0"/>
                </a:cubicBezTo>
                <a:cubicBezTo>
                  <a:pt x="247693" y="31745"/>
                  <a:pt x="38100" y="299922"/>
                  <a:pt x="0" y="548298"/>
                </a:cubicBezTo>
                <a:lnTo>
                  <a:pt x="340943" y="543881"/>
                </a:lnTo>
                <a:close/>
              </a:path>
            </a:pathLst>
          </a:custGeom>
          <a:ln/>
        </p:spPr>
        <p:style>
          <a:lnRef idx="1">
            <a:schemeClr val="accent2"/>
          </a:lnRef>
          <a:fillRef idx="3">
            <a:schemeClr val="accent2"/>
          </a:fillRef>
          <a:effectRef idx="2">
            <a:schemeClr val="accent2"/>
          </a:effectRef>
          <a:fontRef idx="minor">
            <a:schemeClr val="lt1"/>
          </a:fontRef>
        </p:style>
        <p:txBody>
          <a:bodyPr lIns="130046" tIns="65023" rIns="130046" bIns="65023" rtlCol="0" anchor="ctr"/>
          <a:lstStyle/>
          <a:p>
            <a:pPr algn="ctr"/>
            <a:endParaRPr lang="de-DE">
              <a:solidFill>
                <a:srgbClr val="28347E"/>
              </a:solidFill>
              <a:latin typeface="Arial" pitchFamily="34" charset="0"/>
              <a:cs typeface="Arial" pitchFamily="34" charset="0"/>
            </a:endParaRPr>
          </a:p>
        </p:txBody>
      </p:sp>
      <p:sp>
        <p:nvSpPr>
          <p:cNvPr id="57" name="Freihandform 56"/>
          <p:cNvSpPr/>
          <p:nvPr/>
        </p:nvSpPr>
        <p:spPr>
          <a:xfrm>
            <a:off x="2347576" y="4978401"/>
            <a:ext cx="3768742" cy="3352823"/>
          </a:xfrm>
          <a:custGeom>
            <a:avLst/>
            <a:gdLst>
              <a:gd name="connsiteX0" fmla="*/ 279400 w 2960687"/>
              <a:gd name="connsiteY0" fmla="*/ 2633662 h 2762249"/>
              <a:gd name="connsiteX1" fmla="*/ 317500 w 2960687"/>
              <a:gd name="connsiteY1" fmla="*/ 2547937 h 2762249"/>
              <a:gd name="connsiteX2" fmla="*/ 317500 w 2960687"/>
              <a:gd name="connsiteY2" fmla="*/ 1347787 h 2762249"/>
              <a:gd name="connsiteX3" fmla="*/ 1793875 w 2960687"/>
              <a:gd name="connsiteY3" fmla="*/ 1347787 h 2762249"/>
              <a:gd name="connsiteX4" fmla="*/ 1793875 w 2960687"/>
              <a:gd name="connsiteY4" fmla="*/ 280987 h 2762249"/>
              <a:gd name="connsiteX5" fmla="*/ 2927350 w 2960687"/>
              <a:gd name="connsiteY5" fmla="*/ 280987 h 2762249"/>
              <a:gd name="connsiteX6" fmla="*/ 1993900 w 2960687"/>
              <a:gd name="connsiteY6" fmla="*/ 1966912 h 2762249"/>
              <a:gd name="connsiteX7" fmla="*/ 279400 w 2960687"/>
              <a:gd name="connsiteY7" fmla="*/ 2633662 h 2762249"/>
              <a:gd name="connsiteX0" fmla="*/ 279400 w 2960687"/>
              <a:gd name="connsiteY0" fmla="*/ 2633662 h 2736849"/>
              <a:gd name="connsiteX1" fmla="*/ 317500 w 2960687"/>
              <a:gd name="connsiteY1" fmla="*/ 1347787 h 2736849"/>
              <a:gd name="connsiteX2" fmla="*/ 1793875 w 2960687"/>
              <a:gd name="connsiteY2" fmla="*/ 1347787 h 2736849"/>
              <a:gd name="connsiteX3" fmla="*/ 1793875 w 2960687"/>
              <a:gd name="connsiteY3" fmla="*/ 280987 h 2736849"/>
              <a:gd name="connsiteX4" fmla="*/ 2927350 w 2960687"/>
              <a:gd name="connsiteY4" fmla="*/ 280987 h 2736849"/>
              <a:gd name="connsiteX5" fmla="*/ 1993900 w 2960687"/>
              <a:gd name="connsiteY5" fmla="*/ 1966912 h 2736849"/>
              <a:gd name="connsiteX6" fmla="*/ 279400 w 2960687"/>
              <a:gd name="connsiteY6" fmla="*/ 2633662 h 2736849"/>
              <a:gd name="connsiteX0" fmla="*/ 214313 w 2895600"/>
              <a:gd name="connsiteY0" fmla="*/ 2633662 h 2736849"/>
              <a:gd name="connsiteX1" fmla="*/ 252413 w 2895600"/>
              <a:gd name="connsiteY1" fmla="*/ 1347787 h 2736849"/>
              <a:gd name="connsiteX2" fmla="*/ 1728788 w 2895600"/>
              <a:gd name="connsiteY2" fmla="*/ 1347787 h 2736849"/>
              <a:gd name="connsiteX3" fmla="*/ 1728788 w 2895600"/>
              <a:gd name="connsiteY3" fmla="*/ 280987 h 2736849"/>
              <a:gd name="connsiteX4" fmla="*/ 2862263 w 2895600"/>
              <a:gd name="connsiteY4" fmla="*/ 280987 h 2736849"/>
              <a:gd name="connsiteX5" fmla="*/ 1928813 w 2895600"/>
              <a:gd name="connsiteY5" fmla="*/ 1966912 h 2736849"/>
              <a:gd name="connsiteX6" fmla="*/ 214313 w 2895600"/>
              <a:gd name="connsiteY6" fmla="*/ 2633662 h 2736849"/>
              <a:gd name="connsiteX0" fmla="*/ 252434 w 2933721"/>
              <a:gd name="connsiteY0" fmla="*/ 2633662 h 2736849"/>
              <a:gd name="connsiteX1" fmla="*/ 252413 w 2933721"/>
              <a:gd name="connsiteY1" fmla="*/ 1328745 h 2736849"/>
              <a:gd name="connsiteX2" fmla="*/ 1766909 w 2933721"/>
              <a:gd name="connsiteY2" fmla="*/ 1347787 h 2736849"/>
              <a:gd name="connsiteX3" fmla="*/ 1766909 w 2933721"/>
              <a:gd name="connsiteY3" fmla="*/ 280987 h 2736849"/>
              <a:gd name="connsiteX4" fmla="*/ 2900384 w 2933721"/>
              <a:gd name="connsiteY4" fmla="*/ 280987 h 2736849"/>
              <a:gd name="connsiteX5" fmla="*/ 1966934 w 2933721"/>
              <a:gd name="connsiteY5" fmla="*/ 1966912 h 2736849"/>
              <a:gd name="connsiteX6" fmla="*/ 252434 w 2933721"/>
              <a:gd name="connsiteY6" fmla="*/ 2633662 h 2736849"/>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6691 w 2687998"/>
              <a:gd name="connsiteY0" fmla="*/ 2614629 h 2717816"/>
              <a:gd name="connsiteX1" fmla="*/ 6690 w 2687998"/>
              <a:gd name="connsiteY1" fmla="*/ 1328745 h 2717816"/>
              <a:gd name="connsiteX2" fmla="*/ 1521186 w 2687998"/>
              <a:gd name="connsiteY2" fmla="*/ 1347787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357454 h 2460641"/>
              <a:gd name="connsiteX1" fmla="*/ 6690 w 2690381"/>
              <a:gd name="connsiteY1" fmla="*/ 1071570 h 2460641"/>
              <a:gd name="connsiteX2" fmla="*/ 1506889 w 2690381"/>
              <a:gd name="connsiteY2" fmla="*/ 1071570 h 2460641"/>
              <a:gd name="connsiteX3" fmla="*/ 1506889 w 2690381"/>
              <a:gd name="connsiteY3" fmla="*/ 0 h 2460641"/>
              <a:gd name="connsiteX4" fmla="*/ 2654661 w 2690381"/>
              <a:gd name="connsiteY4" fmla="*/ 23812 h 2460641"/>
              <a:gd name="connsiteX5" fmla="*/ 1721211 w 2690381"/>
              <a:gd name="connsiteY5" fmla="*/ 1709737 h 2460641"/>
              <a:gd name="connsiteX6" fmla="*/ 6691 w 2690381"/>
              <a:gd name="connsiteY6" fmla="*/ 2357454 h 2460641"/>
              <a:gd name="connsiteX0" fmla="*/ 6691 w 2685617"/>
              <a:gd name="connsiteY0" fmla="*/ 2357454 h 2460641"/>
              <a:gd name="connsiteX1" fmla="*/ 6690 w 2685617"/>
              <a:gd name="connsiteY1" fmla="*/ 1071570 h 2460641"/>
              <a:gd name="connsiteX2" fmla="*/ 1506889 w 2685617"/>
              <a:gd name="connsiteY2" fmla="*/ 1071570 h 2460641"/>
              <a:gd name="connsiteX3" fmla="*/ 1506889 w 2685617"/>
              <a:gd name="connsiteY3" fmla="*/ 0 h 2460641"/>
              <a:gd name="connsiteX4" fmla="*/ 2649897 w 2685617"/>
              <a:gd name="connsiteY4" fmla="*/ 1 h 2460641"/>
              <a:gd name="connsiteX5" fmla="*/ 1721211 w 2685617"/>
              <a:gd name="connsiteY5" fmla="*/ 1709737 h 2460641"/>
              <a:gd name="connsiteX6" fmla="*/ 6691 w 268561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373674"/>
              <a:gd name="connsiteX1" fmla="*/ 6690 w 2649897"/>
              <a:gd name="connsiteY1" fmla="*/ 1071570 h 2373674"/>
              <a:gd name="connsiteX2" fmla="*/ 1506889 w 2649897"/>
              <a:gd name="connsiteY2" fmla="*/ 1071570 h 2373674"/>
              <a:gd name="connsiteX3" fmla="*/ 1506889 w 2649897"/>
              <a:gd name="connsiteY3" fmla="*/ 0 h 2373674"/>
              <a:gd name="connsiteX4" fmla="*/ 2649897 w 2649897"/>
              <a:gd name="connsiteY4" fmla="*/ 1 h 2373674"/>
              <a:gd name="connsiteX5" fmla="*/ 1721211 w 2649897"/>
              <a:gd name="connsiteY5" fmla="*/ 1709737 h 2373674"/>
              <a:gd name="connsiteX6" fmla="*/ 6691 w 2649897"/>
              <a:gd name="connsiteY6" fmla="*/ 2357454 h 237367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649765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9897" h="2357454">
                <a:moveTo>
                  <a:pt x="6691" y="2357454"/>
                </a:moveTo>
                <a:cubicBezTo>
                  <a:pt x="0" y="1934619"/>
                  <a:pt x="4123" y="1339442"/>
                  <a:pt x="6690" y="1071570"/>
                </a:cubicBezTo>
                <a:lnTo>
                  <a:pt x="1506889" y="1071570"/>
                </a:lnTo>
                <a:cubicBezTo>
                  <a:pt x="1507853" y="605472"/>
                  <a:pt x="1505833" y="345666"/>
                  <a:pt x="1506889" y="0"/>
                </a:cubicBezTo>
                <a:lnTo>
                  <a:pt x="2649897" y="1"/>
                </a:lnTo>
                <a:cubicBezTo>
                  <a:pt x="2518661" y="540221"/>
                  <a:pt x="2259990" y="1256952"/>
                  <a:pt x="1792913" y="1633278"/>
                </a:cubicBezTo>
                <a:cubicBezTo>
                  <a:pt x="1269659" y="2024948"/>
                  <a:pt x="553829" y="2210324"/>
                  <a:pt x="6691" y="2357454"/>
                </a:cubicBezTo>
                <a:close/>
              </a:path>
            </a:pathLst>
          </a:custGeom>
          <a:ln/>
        </p:spPr>
        <p:style>
          <a:lnRef idx="1">
            <a:schemeClr val="accent4"/>
          </a:lnRef>
          <a:fillRef idx="3">
            <a:schemeClr val="accent4"/>
          </a:fillRef>
          <a:effectRef idx="2">
            <a:schemeClr val="accent4"/>
          </a:effectRef>
          <a:fontRef idx="minor">
            <a:schemeClr val="lt1"/>
          </a:fontRef>
        </p:style>
        <p:txBody>
          <a:bodyPr lIns="130046" tIns="65023" rIns="130046" bIns="65023" rtlCol="0" anchor="ctr"/>
          <a:lstStyle/>
          <a:p>
            <a:pPr algn="ctr"/>
            <a:endParaRPr lang="de-DE" dirty="0">
              <a:solidFill>
                <a:srgbClr val="28347E"/>
              </a:solidFill>
              <a:latin typeface="Arial" pitchFamily="34" charset="0"/>
              <a:cs typeface="Arial" pitchFamily="34" charset="0"/>
            </a:endParaRPr>
          </a:p>
        </p:txBody>
      </p:sp>
      <p:grpSp>
        <p:nvGrpSpPr>
          <p:cNvPr id="3" name="Group 2"/>
          <p:cNvGrpSpPr/>
          <p:nvPr/>
        </p:nvGrpSpPr>
        <p:grpSpPr>
          <a:xfrm>
            <a:off x="2343547" y="2502062"/>
            <a:ext cx="8158534" cy="4013895"/>
            <a:chOff x="1647806" y="1759262"/>
            <a:chExt cx="5736469" cy="2822270"/>
          </a:xfrm>
        </p:grpSpPr>
        <p:cxnSp>
          <p:nvCxnSpPr>
            <p:cNvPr id="22" name="Gerade Verbindung 21"/>
            <p:cNvCxnSpPr/>
            <p:nvPr/>
          </p:nvCxnSpPr>
          <p:spPr>
            <a:xfrm>
              <a:off x="1647806" y="4572008"/>
              <a:ext cx="1500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p:nvCxnSpPr>
          <p:spPr>
            <a:xfrm rot="5400000" flipH="1" flipV="1">
              <a:off x="2612219" y="4045747"/>
              <a:ext cx="1071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a:endCxn id="50" idx="0"/>
            </p:cNvCxnSpPr>
            <p:nvPr/>
          </p:nvCxnSpPr>
          <p:spPr>
            <a:xfrm>
              <a:off x="3138481" y="3500438"/>
              <a:ext cx="1539548" cy="69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a:xfrm rot="5400000" flipH="1" flipV="1">
              <a:off x="4157189" y="2986561"/>
              <a:ext cx="10248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a:xfrm>
              <a:off x="4662487" y="2483637"/>
              <a:ext cx="10972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rot="5400000" flipH="1" flipV="1">
              <a:off x="5384957" y="2125022"/>
              <a:ext cx="731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5741201" y="1769259"/>
              <a:ext cx="16430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Gerade Verbindung mit Pfeil 5"/>
          <p:cNvCxnSpPr/>
          <p:nvPr/>
        </p:nvCxnSpPr>
        <p:spPr>
          <a:xfrm>
            <a:off x="2255491" y="8432825"/>
            <a:ext cx="10058470" cy="225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rot="5400000" flipH="1" flipV="1">
            <a:off x="-1047663" y="5130802"/>
            <a:ext cx="6604046" cy="225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6319519" y="8480213"/>
            <a:ext cx="1930414" cy="525272"/>
          </a:xfrm>
          <a:prstGeom prst="rect">
            <a:avLst/>
          </a:prstGeom>
          <a:noFill/>
        </p:spPr>
        <p:txBody>
          <a:bodyPr wrap="none" lIns="130046" tIns="65023" rIns="130046" bIns="65023" rtlCol="0">
            <a:noAutofit/>
          </a:bodyPr>
          <a:lstStyle/>
          <a:p>
            <a:pPr algn="ctr"/>
            <a:r>
              <a:rPr lang="de-DE" b="1" dirty="0" smtClean="0">
                <a:latin typeface="Arial" pitchFamily="34" charset="0"/>
                <a:cs typeface="Arial" pitchFamily="34" charset="0"/>
              </a:rPr>
              <a:t>TIME</a:t>
            </a:r>
            <a:endParaRPr lang="de-DE" b="1" dirty="0">
              <a:latin typeface="Arial" pitchFamily="34" charset="0"/>
              <a:cs typeface="Arial" pitchFamily="34" charset="0"/>
            </a:endParaRPr>
          </a:p>
        </p:txBody>
      </p:sp>
      <p:sp>
        <p:nvSpPr>
          <p:cNvPr id="13" name="Textfeld 12"/>
          <p:cNvSpPr txBox="1"/>
          <p:nvPr/>
        </p:nvSpPr>
        <p:spPr>
          <a:xfrm rot="16200000">
            <a:off x="1043393" y="4865571"/>
            <a:ext cx="1713030" cy="532723"/>
          </a:xfrm>
          <a:prstGeom prst="rect">
            <a:avLst/>
          </a:prstGeom>
          <a:noFill/>
        </p:spPr>
        <p:txBody>
          <a:bodyPr wrap="none" lIns="130046" tIns="65023" rIns="130046" bIns="65023" rtlCol="0">
            <a:noAutofit/>
          </a:bodyPr>
          <a:lstStyle/>
          <a:p>
            <a:pPr algn="ctr"/>
            <a:r>
              <a:rPr lang="de-DE" b="1" dirty="0" smtClean="0">
                <a:latin typeface="Arial" pitchFamily="34" charset="0"/>
                <a:cs typeface="Arial" pitchFamily="34" charset="0"/>
              </a:rPr>
              <a:t>IT CAPACITY</a:t>
            </a:r>
            <a:endParaRPr lang="de-DE" b="1" dirty="0">
              <a:latin typeface="Arial" pitchFamily="34" charset="0"/>
              <a:cs typeface="Arial" pitchFamily="34" charset="0"/>
            </a:endParaRPr>
          </a:p>
        </p:txBody>
      </p:sp>
      <p:cxnSp>
        <p:nvCxnSpPr>
          <p:cNvPr id="16" name="Gerade Verbindung mit Pfeil 15"/>
          <p:cNvCxnSpPr/>
          <p:nvPr/>
        </p:nvCxnSpPr>
        <p:spPr>
          <a:xfrm flipV="1">
            <a:off x="2357091" y="2438383"/>
            <a:ext cx="8534460" cy="5892841"/>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51" name="Freihandform 50"/>
          <p:cNvSpPr/>
          <p:nvPr/>
        </p:nvSpPr>
        <p:spPr>
          <a:xfrm>
            <a:off x="7584587" y="3808959"/>
            <a:ext cx="1468722" cy="2497028"/>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30046" tIns="65023" rIns="130046" bIns="65023" rtlCol="0" anchor="ctr"/>
          <a:lstStyle/>
          <a:p>
            <a:pPr algn="ctr"/>
            <a:endParaRPr lang="de-DE" baseline="-25000">
              <a:solidFill>
                <a:srgbClr val="28347E"/>
              </a:solidFill>
              <a:latin typeface="Arial" pitchFamily="34" charset="0"/>
              <a:cs typeface="Arial" pitchFamily="34" charset="0"/>
            </a:endParaRPr>
          </a:p>
        </p:txBody>
      </p:sp>
      <p:sp>
        <p:nvSpPr>
          <p:cNvPr id="53" name="Freihandform 52"/>
          <p:cNvSpPr/>
          <p:nvPr/>
        </p:nvSpPr>
        <p:spPr>
          <a:xfrm>
            <a:off x="9049811" y="2805379"/>
            <a:ext cx="1135735" cy="3916954"/>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30046" tIns="65023" rIns="130046" bIns="65023" rtlCol="0" anchor="ctr"/>
          <a:lstStyle/>
          <a:p>
            <a:pPr algn="ctr"/>
            <a:endParaRPr lang="de-DE" baseline="-25000">
              <a:solidFill>
                <a:srgbClr val="28347E"/>
              </a:solidFill>
              <a:latin typeface="Arial" pitchFamily="34" charset="0"/>
              <a:cs typeface="Arial" pitchFamily="34" charset="0"/>
            </a:endParaRPr>
          </a:p>
        </p:txBody>
      </p:sp>
      <p:sp>
        <p:nvSpPr>
          <p:cNvPr id="48" name="Freihandform 47"/>
          <p:cNvSpPr/>
          <p:nvPr/>
        </p:nvSpPr>
        <p:spPr>
          <a:xfrm>
            <a:off x="2346174" y="5049178"/>
            <a:ext cx="3769931" cy="3302343"/>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30046" tIns="65023" rIns="130046" bIns="65023" rtlCol="0" anchor="ctr"/>
          <a:lstStyle/>
          <a:p>
            <a:pPr algn="ctr"/>
            <a:endParaRPr lang="de-DE" baseline="-25000">
              <a:solidFill>
                <a:srgbClr val="28347E"/>
              </a:solidFill>
              <a:latin typeface="Arial" pitchFamily="34" charset="0"/>
              <a:cs typeface="Arial" pitchFamily="34" charset="0"/>
            </a:endParaRPr>
          </a:p>
        </p:txBody>
      </p:sp>
      <p:sp>
        <p:nvSpPr>
          <p:cNvPr id="49" name="Freihandform 48"/>
          <p:cNvSpPr/>
          <p:nvPr/>
        </p:nvSpPr>
        <p:spPr>
          <a:xfrm>
            <a:off x="6115427" y="3854942"/>
            <a:ext cx="1480269" cy="1194237"/>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Lst>
            <a:ahLst/>
            <a:cxnLst>
              <a:cxn ang="0">
                <a:pos x="connsiteX0" y="connsiteY0"/>
              </a:cxn>
              <a:cxn ang="0">
                <a:pos x="connsiteX1" y="connsiteY1"/>
              </a:cxn>
              <a:cxn ang="0">
                <a:pos x="connsiteX2" y="connsiteY2"/>
              </a:cxn>
            </a:cxnLst>
            <a:rect l="l" t="t" r="r" b="b"/>
            <a:pathLst>
              <a:path w="1052610" h="839698">
                <a:moveTo>
                  <a:pt x="0" y="839698"/>
                </a:moveTo>
                <a:cubicBezTo>
                  <a:pt x="72775" y="588837"/>
                  <a:pt x="191260" y="381095"/>
                  <a:pt x="365870" y="241145"/>
                </a:cubicBezTo>
                <a:cubicBezTo>
                  <a:pt x="534606" y="123932"/>
                  <a:pt x="760190" y="32213"/>
                  <a:pt x="1052610" y="0"/>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130046" tIns="65023" rIns="130046" bIns="65023" rtlCol="0" anchor="ctr"/>
          <a:lstStyle/>
          <a:p>
            <a:pPr algn="ctr"/>
            <a:endParaRPr lang="de-DE" baseline="-25000">
              <a:solidFill>
                <a:srgbClr val="28347E"/>
              </a:solidFill>
              <a:latin typeface="Arial" pitchFamily="34" charset="0"/>
              <a:cs typeface="Arial" pitchFamily="34" charset="0"/>
            </a:endParaRPr>
          </a:p>
        </p:txBody>
      </p:sp>
      <p:sp>
        <p:nvSpPr>
          <p:cNvPr id="61" name="Textfeld 60"/>
          <p:cNvSpPr txBox="1"/>
          <p:nvPr/>
        </p:nvSpPr>
        <p:spPr>
          <a:xfrm>
            <a:off x="4897110" y="7315218"/>
            <a:ext cx="1686569" cy="532723"/>
          </a:xfrm>
          <a:prstGeom prst="roundRect">
            <a:avLst/>
          </a:prstGeom>
          <a:noFill/>
          <a:ln w="6350">
            <a:noFill/>
          </a:ln>
        </p:spPr>
        <p:txBody>
          <a:bodyPr wrap="square" lIns="0" tIns="65023" rIns="0" bIns="65023" rtlCol="0">
            <a:spAutoFit/>
          </a:bodyPr>
          <a:lstStyle/>
          <a:p>
            <a:pPr algn="ctr"/>
            <a:r>
              <a:rPr lang="de-DE" sz="2300" dirty="0" err="1">
                <a:latin typeface="Arial" pitchFamily="34" charset="0"/>
                <a:cs typeface="Arial" pitchFamily="34" charset="0"/>
              </a:rPr>
              <a:t>Actual</a:t>
            </a:r>
            <a:r>
              <a:rPr lang="de-DE" sz="2300" dirty="0">
                <a:latin typeface="Arial" pitchFamily="34" charset="0"/>
                <a:cs typeface="Arial" pitchFamily="34" charset="0"/>
              </a:rPr>
              <a:t> </a:t>
            </a:r>
            <a:r>
              <a:rPr lang="de-DE" sz="2300" dirty="0" err="1">
                <a:latin typeface="Arial" pitchFamily="34" charset="0"/>
                <a:cs typeface="Arial" pitchFamily="34" charset="0"/>
              </a:rPr>
              <a:t>Load</a:t>
            </a:r>
            <a:endParaRPr lang="de-DE" sz="2300" dirty="0">
              <a:latin typeface="Arial" pitchFamily="34" charset="0"/>
              <a:cs typeface="Arial" pitchFamily="34" charset="0"/>
            </a:endParaRPr>
          </a:p>
        </p:txBody>
      </p:sp>
      <p:sp>
        <p:nvSpPr>
          <p:cNvPr id="62" name="Textfeld 61"/>
          <p:cNvSpPr txBox="1"/>
          <p:nvPr/>
        </p:nvSpPr>
        <p:spPr>
          <a:xfrm>
            <a:off x="6217919" y="2235182"/>
            <a:ext cx="1855893" cy="839518"/>
          </a:xfrm>
          <a:prstGeom prst="roundRect">
            <a:avLst/>
          </a:prstGeom>
          <a:noFill/>
          <a:ln w="6350">
            <a:noFill/>
          </a:ln>
        </p:spPr>
        <p:txBody>
          <a:bodyPr wrap="square" lIns="0" tIns="65023" rIns="0" bIns="65023" rtlCol="0">
            <a:spAutoFit/>
          </a:bodyPr>
          <a:lstStyle/>
          <a:p>
            <a:pPr>
              <a:lnSpc>
                <a:spcPts val="2418"/>
              </a:lnSpc>
            </a:pPr>
            <a:r>
              <a:rPr lang="de-DE" sz="2300" dirty="0">
                <a:latin typeface="Arial" pitchFamily="34" charset="0"/>
                <a:cs typeface="Arial" pitchFamily="34" charset="0"/>
              </a:rPr>
              <a:t>Allocated </a:t>
            </a:r>
            <a:br>
              <a:rPr lang="de-DE" sz="2300" dirty="0">
                <a:latin typeface="Arial" pitchFamily="34" charset="0"/>
                <a:cs typeface="Arial" pitchFamily="34" charset="0"/>
              </a:rPr>
            </a:br>
            <a:r>
              <a:rPr lang="de-DE" sz="2300" dirty="0">
                <a:latin typeface="Arial" pitchFamily="34" charset="0"/>
                <a:cs typeface="Arial" pitchFamily="34" charset="0"/>
              </a:rPr>
              <a:t>IT-capacities</a:t>
            </a:r>
          </a:p>
        </p:txBody>
      </p:sp>
      <p:sp>
        <p:nvSpPr>
          <p:cNvPr id="63" name="Textfeld 62"/>
          <p:cNvSpPr txBox="1"/>
          <p:nvPr/>
        </p:nvSpPr>
        <p:spPr>
          <a:xfrm>
            <a:off x="2682213" y="4063995"/>
            <a:ext cx="1747546" cy="1844231"/>
          </a:xfrm>
          <a:prstGeom prst="roundRect">
            <a:avLst/>
          </a:prstGeom>
          <a:noFill/>
          <a:ln w="6350">
            <a:noFill/>
          </a:ln>
        </p:spPr>
        <p:txBody>
          <a:bodyPr wrap="square" lIns="0" tIns="65023" rIns="0" bIns="65023" rtlCol="0">
            <a:spAutoFit/>
          </a:bodyPr>
          <a:lstStyle/>
          <a:p>
            <a:pPr>
              <a:lnSpc>
                <a:spcPts val="2418"/>
              </a:lnSpc>
            </a:pPr>
            <a:r>
              <a:rPr lang="de-DE" sz="2300" dirty="0">
                <a:latin typeface="Arial" pitchFamily="34" charset="0"/>
                <a:cs typeface="Arial" pitchFamily="34" charset="0"/>
              </a:rPr>
              <a:t>Too Much Power</a:t>
            </a:r>
            <a:br>
              <a:rPr lang="de-DE" sz="2300" dirty="0">
                <a:latin typeface="Arial" pitchFamily="34" charset="0"/>
                <a:cs typeface="Arial" pitchFamily="34" charset="0"/>
              </a:rPr>
            </a:br>
            <a:r>
              <a:rPr lang="de-DE" sz="2300" dirty="0">
                <a:latin typeface="Arial" pitchFamily="34" charset="0"/>
                <a:cs typeface="Arial" pitchFamily="34" charset="0"/>
              </a:rPr>
              <a:t>=</a:t>
            </a:r>
            <a:br>
              <a:rPr lang="de-DE" sz="2300" dirty="0">
                <a:latin typeface="Arial" pitchFamily="34" charset="0"/>
                <a:cs typeface="Arial" pitchFamily="34" charset="0"/>
              </a:rPr>
            </a:br>
            <a:r>
              <a:rPr lang="de-DE" sz="2300" dirty="0">
                <a:latin typeface="Arial" pitchFamily="34" charset="0"/>
                <a:cs typeface="Arial" pitchFamily="34" charset="0"/>
              </a:rPr>
              <a:t>Unhappy</a:t>
            </a:r>
            <a:br>
              <a:rPr lang="de-DE" sz="2300" dirty="0">
                <a:latin typeface="Arial" pitchFamily="34" charset="0"/>
                <a:cs typeface="Arial" pitchFamily="34" charset="0"/>
              </a:rPr>
            </a:br>
            <a:r>
              <a:rPr lang="de-DE" sz="2300" dirty="0">
                <a:latin typeface="Arial" pitchFamily="34" charset="0"/>
                <a:cs typeface="Arial" pitchFamily="34" charset="0"/>
              </a:rPr>
              <a:t>CFO</a:t>
            </a:r>
          </a:p>
        </p:txBody>
      </p:sp>
      <p:sp>
        <p:nvSpPr>
          <p:cNvPr id="66" name="Textfeld 65"/>
          <p:cNvSpPr txBox="1"/>
          <p:nvPr/>
        </p:nvSpPr>
        <p:spPr>
          <a:xfrm>
            <a:off x="3410355" y="2824468"/>
            <a:ext cx="2265698" cy="2510216"/>
          </a:xfrm>
          <a:prstGeom prst="roundRect">
            <a:avLst/>
          </a:prstGeom>
          <a:noFill/>
          <a:ln w="6350">
            <a:noFill/>
          </a:ln>
        </p:spPr>
        <p:txBody>
          <a:bodyPr wrap="square" lIns="0" tIns="65023" rIns="0" bIns="65023" rtlCol="0">
            <a:spAutoFit/>
          </a:bodyPr>
          <a:lstStyle/>
          <a:p>
            <a:pPr>
              <a:lnSpc>
                <a:spcPts val="2418"/>
              </a:lnSpc>
            </a:pPr>
            <a:r>
              <a:rPr lang="de-DE" sz="2300" dirty="0">
                <a:latin typeface="Arial" pitchFamily="34" charset="0"/>
                <a:cs typeface="Arial" pitchFamily="34" charset="0"/>
              </a:rPr>
              <a:t>Not Enough Power</a:t>
            </a:r>
          </a:p>
          <a:p>
            <a:pPr>
              <a:lnSpc>
                <a:spcPts val="2418"/>
              </a:lnSpc>
            </a:pPr>
            <a:r>
              <a:rPr lang="de-DE" sz="2300" dirty="0">
                <a:latin typeface="Arial" pitchFamily="34" charset="0"/>
                <a:cs typeface="Arial" pitchFamily="34" charset="0"/>
              </a:rPr>
              <a:t>= </a:t>
            </a:r>
          </a:p>
          <a:p>
            <a:pPr>
              <a:lnSpc>
                <a:spcPts val="2418"/>
              </a:lnSpc>
            </a:pPr>
            <a:r>
              <a:rPr lang="de-DE" sz="2300" dirty="0">
                <a:latin typeface="Arial" pitchFamily="34" charset="0"/>
                <a:cs typeface="Arial" pitchFamily="34" charset="0"/>
              </a:rPr>
              <a:t>Grumpy Customers</a:t>
            </a:r>
            <a:br>
              <a:rPr lang="de-DE" sz="2300" dirty="0">
                <a:latin typeface="Arial" pitchFamily="34" charset="0"/>
                <a:cs typeface="Arial" pitchFamily="34" charset="0"/>
              </a:rPr>
            </a:br>
            <a:r>
              <a:rPr lang="de-DE" sz="2300" dirty="0">
                <a:latin typeface="Arial" pitchFamily="34" charset="0"/>
                <a:cs typeface="Arial" pitchFamily="34" charset="0"/>
              </a:rPr>
              <a:t>&amp; Unhappy CEO</a:t>
            </a:r>
          </a:p>
        </p:txBody>
      </p:sp>
      <p:cxnSp>
        <p:nvCxnSpPr>
          <p:cNvPr id="67" name="Gerade Verbindung mit Pfeil 66"/>
          <p:cNvCxnSpPr>
            <a:stCxn id="66" idx="2"/>
          </p:cNvCxnSpPr>
          <p:nvPr/>
        </p:nvCxnSpPr>
        <p:spPr>
          <a:xfrm flipV="1">
            <a:off x="4543204" y="4775200"/>
            <a:ext cx="1877916" cy="55948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 name="Gerade Verbindung mit Pfeil 64"/>
          <p:cNvCxnSpPr>
            <a:stCxn id="63" idx="2"/>
          </p:cNvCxnSpPr>
          <p:nvPr/>
        </p:nvCxnSpPr>
        <p:spPr>
          <a:xfrm flipV="1">
            <a:off x="3555987" y="5689596"/>
            <a:ext cx="1239525" cy="21863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498667" y="2293071"/>
            <a:ext cx="1950720" cy="1066503"/>
          </a:xfrm>
          <a:prstGeom prst="rect">
            <a:avLst/>
          </a:prstGeom>
          <a:noFill/>
        </p:spPr>
        <p:txBody>
          <a:bodyPr wrap="square" lIns="130046" tIns="65023" rIns="130046" bIns="65023" rtlCol="0">
            <a:spAutoFit/>
          </a:bodyPr>
          <a:lstStyle/>
          <a:p>
            <a:pPr>
              <a:lnSpc>
                <a:spcPts val="2418"/>
              </a:lnSpc>
            </a:pPr>
            <a:r>
              <a:rPr lang="de-DE" sz="2300" dirty="0">
                <a:latin typeface="Arial" pitchFamily="34" charset="0"/>
                <a:cs typeface="Arial" pitchFamily="34" charset="0"/>
              </a:rPr>
              <a:t>Load Forecast</a:t>
            </a:r>
          </a:p>
          <a:p>
            <a:pPr>
              <a:lnSpc>
                <a:spcPts val="2418"/>
              </a:lnSpc>
            </a:pPr>
            <a:endParaRPr lang="en-US" sz="2300" dirty="0">
              <a:latin typeface="Arial" pitchFamily="34" charset="0"/>
              <a:cs typeface="Arial" pitchFamily="34" charset="0"/>
            </a:endParaRPr>
          </a:p>
        </p:txBody>
      </p:sp>
      <p:sp>
        <p:nvSpPr>
          <p:cNvPr id="28" name="Rectangle 1"/>
          <p:cNvSpPr txBox="1">
            <a:spLocks noChangeArrowheads="1"/>
          </p:cNvSpPr>
          <p:nvPr/>
        </p:nvSpPr>
        <p:spPr>
          <a:xfrm>
            <a:off x="2476500" y="152400"/>
            <a:ext cx="9448800" cy="2095500"/>
          </a:xfrm>
          <a:prstGeom prst="rect">
            <a:avLst/>
          </a:prstGeom>
          <a:ln/>
        </p:spPr>
        <p:txBody>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Capacity challenges</a:t>
            </a:r>
            <a:endParaRPr lang="en-US" dirty="0">
              <a:cs typeface="Calibri" pitchFamily="34" charset="0"/>
            </a:endParaRPr>
          </a:p>
        </p:txBody>
      </p:sp>
      <p:pic>
        <p:nvPicPr>
          <p:cNvPr id="30"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9208315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500"/>
                                        <p:tgtEl>
                                          <p:spTgt spid="49"/>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left)">
                                      <p:cBhvr>
                                        <p:cTn id="29" dur="500"/>
                                        <p:tgtEl>
                                          <p:spTgt spid="51"/>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63"/>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65"/>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7" grpId="0" animBg="1"/>
      <p:bldP spid="51" grpId="0" animBg="1"/>
      <p:bldP spid="53" grpId="0" animBg="1"/>
      <p:bldP spid="48" grpId="0" animBg="1"/>
      <p:bldP spid="49" grpId="0" animBg="1"/>
      <p:bldP spid="61" grpId="0"/>
      <p:bldP spid="62" grpId="0"/>
      <p:bldP spid="63" grpId="0"/>
      <p:bldP spid="63" grpId="1"/>
      <p:bldP spid="66" grpId="0"/>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476500" y="152400"/>
            <a:ext cx="9448800" cy="2095500"/>
          </a:xfrm>
          <a:ln/>
        </p:spPr>
        <p:txBody>
          <a:bodyPr/>
          <a:lstStyle/>
          <a:p>
            <a:pPr algn="l"/>
            <a:r>
              <a:rPr lang="en-US"/>
              <a:t>SQL Azure</a:t>
            </a:r>
          </a:p>
        </p:txBody>
      </p:sp>
      <p:pic>
        <p:nvPicPr>
          <p:cNvPr id="41986"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pic>
        <p:nvPicPr>
          <p:cNvPr id="41987" name="Picture 3"/>
          <p:cNvPicPr>
            <a:picLocks noChangeAspect="1" noChangeArrowheads="1"/>
          </p:cNvPicPr>
          <p:nvPr/>
        </p:nvPicPr>
        <p:blipFill>
          <a:blip r:embed="rId3"/>
          <a:srcRect/>
          <a:stretch>
            <a:fillRect/>
          </a:stretch>
        </p:blipFill>
        <p:spPr bwMode="auto">
          <a:xfrm>
            <a:off x="1041400" y="2133600"/>
            <a:ext cx="10566400" cy="6910388"/>
          </a:xfrm>
          <a:prstGeom prst="rect">
            <a:avLst/>
          </a:prstGeom>
          <a:noFill/>
          <a:ln w="12700" cap="flat">
            <a:noFill/>
            <a:miter lim="800000"/>
            <a:headEnd/>
            <a:tailEnd/>
          </a:ln>
        </p:spPr>
      </p:pic>
      <p:sp>
        <p:nvSpPr>
          <p:cNvPr id="4198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Network topology</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476500" y="152400"/>
            <a:ext cx="9448800" cy="2095500"/>
          </a:xfrm>
          <a:ln/>
        </p:spPr>
        <p:txBody>
          <a:bodyPr/>
          <a:lstStyle/>
          <a:p>
            <a:pPr algn="l"/>
            <a:r>
              <a:rPr lang="en-US"/>
              <a:t>SQL Azure</a:t>
            </a:r>
          </a:p>
        </p:txBody>
      </p:sp>
      <p:pic>
        <p:nvPicPr>
          <p:cNvPr id="41986"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
        <p:nvSpPr>
          <p:cNvPr id="4198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Architecture</a:t>
            </a:r>
            <a:endParaRPr lang="en-US" dirty="0">
              <a:solidFill>
                <a:srgbClr val="D8A171"/>
              </a:solidFill>
              <a:latin typeface="Calibri" pitchFamily="34" charset="0"/>
              <a:ea typeface="American Typewriter" charset="0"/>
              <a:cs typeface="Calibri" pitchFamily="34" charset="0"/>
            </a:endParaRPr>
          </a:p>
        </p:txBody>
      </p:sp>
      <p:grpSp>
        <p:nvGrpSpPr>
          <p:cNvPr id="2" name="Group 1"/>
          <p:cNvGrpSpPr/>
          <p:nvPr/>
        </p:nvGrpSpPr>
        <p:grpSpPr>
          <a:xfrm>
            <a:off x="316700" y="5092824"/>
            <a:ext cx="12258848" cy="4107904"/>
            <a:chOff x="76200" y="3505200"/>
            <a:chExt cx="8991600" cy="2590800"/>
          </a:xfrm>
        </p:grpSpPr>
        <p:sp>
          <p:nvSpPr>
            <p:cNvPr id="101" name="Rounded Rectangle 100"/>
            <p:cNvSpPr/>
            <p:nvPr/>
          </p:nvSpPr>
          <p:spPr bwMode="auto">
            <a:xfrm>
              <a:off x="76200" y="3505200"/>
              <a:ext cx="8991600" cy="2590800"/>
            </a:xfrm>
            <a:prstGeom prst="roundRect">
              <a:avLst>
                <a:gd name="adj" fmla="val 7567"/>
              </a:avLst>
            </a:prstGeom>
            <a:solidFill>
              <a:schemeClr val="accent2">
                <a:lumMod val="40000"/>
                <a:lumOff val="60000"/>
              </a:schemeClr>
            </a:solidFill>
            <a:ln w="9525" cap="flat" cmpd="sng" algn="ctr">
              <a:noFill/>
              <a:prstDash val="soli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02" name="Group 64"/>
            <p:cNvGrpSpPr/>
            <p:nvPr/>
          </p:nvGrpSpPr>
          <p:grpSpPr>
            <a:xfrm>
              <a:off x="3307097" y="4191000"/>
              <a:ext cx="2590800" cy="1143000"/>
              <a:chOff x="533400" y="2819400"/>
              <a:chExt cx="3657600" cy="2590800"/>
            </a:xfrm>
          </p:grpSpPr>
          <p:sp>
            <p:nvSpPr>
              <p:cNvPr id="103" name="Rectangle 102"/>
              <p:cNvSpPr/>
              <p:nvPr/>
            </p:nvSpPr>
            <p:spPr>
              <a:xfrm>
                <a:off x="533400" y="2819400"/>
                <a:ext cx="3657600" cy="2590800"/>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Machine 5</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4" name="Rectangle 103"/>
              <p:cNvSpPr/>
              <p:nvPr/>
            </p:nvSpPr>
            <p:spPr>
              <a:xfrm>
                <a:off x="609600" y="3337560"/>
                <a:ext cx="3505200" cy="1844040"/>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SQL Instance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5" name="Rectangle 104"/>
              <p:cNvSpPr/>
              <p:nvPr/>
            </p:nvSpPr>
            <p:spPr>
              <a:xfrm>
                <a:off x="720525" y="3886198"/>
                <a:ext cx="3288175" cy="1178560"/>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SQL DB</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Rectangle 105"/>
              <p:cNvSpPr/>
              <p:nvPr/>
            </p:nvSpPr>
            <p:spPr>
              <a:xfrm>
                <a:off x="815050" y="4373880"/>
                <a:ext cx="685800" cy="533401"/>
              </a:xfrm>
              <a:prstGeom prst="rect">
                <a:avLst/>
              </a:prstGeom>
              <a:solidFill>
                <a:srgbClr val="4F81B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DB1</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7" name="Rectangle 106"/>
              <p:cNvSpPr/>
              <p:nvPr/>
            </p:nvSpPr>
            <p:spPr>
              <a:xfrm>
                <a:off x="1623992" y="4373880"/>
                <a:ext cx="685800" cy="533401"/>
              </a:xfrm>
              <a:prstGeom prst="rect">
                <a:avLst/>
              </a:prstGeom>
              <a:solidFill>
                <a:srgbClr val="8064A2"/>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DB2</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8" name="Rectangle 107"/>
              <p:cNvSpPr/>
              <p:nvPr/>
            </p:nvSpPr>
            <p:spPr>
              <a:xfrm>
                <a:off x="2432934" y="4373880"/>
                <a:ext cx="685800" cy="533401"/>
              </a:xfrm>
              <a:prstGeom prst="rect">
                <a:avLst/>
              </a:prstGeom>
              <a:solidFill>
                <a:srgbClr val="C0504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DB3</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9" name="Rectangle 108"/>
              <p:cNvSpPr/>
              <p:nvPr/>
            </p:nvSpPr>
            <p:spPr>
              <a:xfrm>
                <a:off x="3241875" y="4373880"/>
                <a:ext cx="685800" cy="533401"/>
              </a:xfrm>
              <a:prstGeom prst="rect">
                <a:avLst/>
              </a:prstGeom>
              <a:solidFill>
                <a:srgbClr val="92D050"/>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DB4</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10" name="Group 38"/>
            <p:cNvGrpSpPr/>
            <p:nvPr/>
          </p:nvGrpSpPr>
          <p:grpSpPr>
            <a:xfrm>
              <a:off x="3048015" y="5325528"/>
              <a:ext cx="5791200" cy="618071"/>
              <a:chOff x="407894" y="5867400"/>
              <a:chExt cx="8175812" cy="1112528"/>
            </a:xfrm>
            <a:solidFill>
              <a:srgbClr val="FFC000"/>
            </a:solidFill>
          </p:grpSpPr>
          <p:sp>
            <p:nvSpPr>
              <p:cNvPr id="111" name="Down Arrow 110"/>
              <p:cNvSpPr/>
              <p:nvPr/>
            </p:nvSpPr>
            <p:spPr>
              <a:xfrm flipV="1">
                <a:off x="9144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2" name="Down Arrow 111"/>
              <p:cNvSpPr/>
              <p:nvPr/>
            </p:nvSpPr>
            <p:spPr>
              <a:xfrm flipV="1">
                <a:off x="17526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3" name="Down Arrow 112"/>
              <p:cNvSpPr/>
              <p:nvPr/>
            </p:nvSpPr>
            <p:spPr>
              <a:xfrm flipV="1">
                <a:off x="25908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4" name="Down Arrow 113"/>
              <p:cNvSpPr/>
              <p:nvPr/>
            </p:nvSpPr>
            <p:spPr>
              <a:xfrm flipV="1">
                <a:off x="34290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5" name="Down Arrow 114"/>
              <p:cNvSpPr/>
              <p:nvPr/>
            </p:nvSpPr>
            <p:spPr>
              <a:xfrm flipV="1">
                <a:off x="50292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6" name="Down Arrow 115"/>
              <p:cNvSpPr/>
              <p:nvPr/>
            </p:nvSpPr>
            <p:spPr>
              <a:xfrm flipV="1">
                <a:off x="58674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7" name="Down Arrow 116"/>
              <p:cNvSpPr/>
              <p:nvPr/>
            </p:nvSpPr>
            <p:spPr>
              <a:xfrm flipV="1">
                <a:off x="67056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8" name="Down Arrow 117"/>
              <p:cNvSpPr/>
              <p:nvPr/>
            </p:nvSpPr>
            <p:spPr>
              <a:xfrm flipV="1">
                <a:off x="7543800" y="5867400"/>
                <a:ext cx="381000" cy="533400"/>
              </a:xfrm>
              <a:prstGeom prst="downArrow">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9" name="Rectangle 118"/>
              <p:cNvSpPr/>
              <p:nvPr/>
            </p:nvSpPr>
            <p:spPr>
              <a:xfrm>
                <a:off x="407894" y="6431288"/>
                <a:ext cx="8175812" cy="548640"/>
              </a:xfrm>
              <a:prstGeom prst="rect">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Scalability and Availability: Fabric, Failover, Replication, and  Load balancing</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0" name="Group 145"/>
            <p:cNvGrpSpPr/>
            <p:nvPr/>
          </p:nvGrpSpPr>
          <p:grpSpPr>
            <a:xfrm>
              <a:off x="152398" y="3657601"/>
              <a:ext cx="8839202" cy="609601"/>
              <a:chOff x="-228602" y="4267201"/>
              <a:chExt cx="9443592" cy="609601"/>
            </a:xfrm>
            <a:solidFill>
              <a:srgbClr val="FFC000"/>
            </a:solidFill>
          </p:grpSpPr>
          <p:sp>
            <p:nvSpPr>
              <p:cNvPr id="121" name="Down Arrow 120"/>
              <p:cNvSpPr/>
              <p:nvPr/>
            </p:nvSpPr>
            <p:spPr>
              <a:xfrm rot="10800000" flipV="1">
                <a:off x="1155374" y="4419600"/>
                <a:ext cx="269875" cy="381000"/>
              </a:xfrm>
              <a:prstGeom prst="downArrow">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22" name="Group 48"/>
              <p:cNvGrpSpPr/>
              <p:nvPr/>
            </p:nvGrpSpPr>
            <p:grpSpPr>
              <a:xfrm>
                <a:off x="-228602" y="4267201"/>
                <a:ext cx="9443592" cy="609601"/>
                <a:chOff x="116532" y="5745474"/>
                <a:chExt cx="13332129" cy="1097280"/>
              </a:xfrm>
              <a:grpFill/>
            </p:grpSpPr>
            <p:sp>
              <p:nvSpPr>
                <p:cNvPr id="123" name="Down Arrow 122"/>
                <p:cNvSpPr/>
                <p:nvPr/>
              </p:nvSpPr>
              <p:spPr>
                <a:xfrm rot="10800000" flipV="1">
                  <a:off x="6667663" y="6156955"/>
                  <a:ext cx="381000" cy="685799"/>
                </a:xfrm>
                <a:prstGeom prst="downArrow">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4" name="Down Arrow 123"/>
                <p:cNvSpPr/>
                <p:nvPr/>
              </p:nvSpPr>
              <p:spPr>
                <a:xfrm rot="10800000" flipV="1">
                  <a:off x="11724676" y="6019794"/>
                  <a:ext cx="381000" cy="685799"/>
                </a:xfrm>
                <a:prstGeom prst="downArrow">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5" name="Rectangle 124"/>
                <p:cNvSpPr/>
                <p:nvPr/>
              </p:nvSpPr>
              <p:spPr>
                <a:xfrm>
                  <a:off x="116532" y="5745474"/>
                  <a:ext cx="13332129" cy="411479"/>
                </a:xfrm>
                <a:prstGeom prst="rect">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alibri"/>
                      <a:ea typeface="+mn-ea"/>
                      <a:cs typeface="+mn-cs"/>
                    </a:rPr>
                    <a:t>SDS Provisioning (databases,  </a:t>
                  </a:r>
                  <a:r>
                    <a:rPr kumimoji="0" 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a</a:t>
                  </a:r>
                  <a:r>
                    <a:rPr kumimoji="0" lang="en-US"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alibri"/>
                      <a:ea typeface="+mn-ea"/>
                      <a:cs typeface="+mn-cs"/>
                    </a:rPr>
                    <a:t>ccounts,  roles, …, Metering, and Billing</a:t>
                  </a:r>
                  <a:endParaRPr kumimoji="0" 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grpSp>
        </p:grpSp>
        <p:grpSp>
          <p:nvGrpSpPr>
            <p:cNvPr id="126" name="Group 64"/>
            <p:cNvGrpSpPr/>
            <p:nvPr/>
          </p:nvGrpSpPr>
          <p:grpSpPr>
            <a:xfrm>
              <a:off x="6355097" y="4191000"/>
              <a:ext cx="2590800" cy="1143000"/>
              <a:chOff x="533400" y="2819400"/>
              <a:chExt cx="3657600" cy="2590800"/>
            </a:xfrm>
          </p:grpSpPr>
          <p:sp>
            <p:nvSpPr>
              <p:cNvPr id="127" name="Rectangle 126"/>
              <p:cNvSpPr/>
              <p:nvPr/>
            </p:nvSpPr>
            <p:spPr>
              <a:xfrm>
                <a:off x="533400" y="2819400"/>
                <a:ext cx="3657600" cy="2590800"/>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Machine 6</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8" name="Rectangle 127"/>
              <p:cNvSpPr/>
              <p:nvPr/>
            </p:nvSpPr>
            <p:spPr>
              <a:xfrm>
                <a:off x="609600" y="3337560"/>
                <a:ext cx="3505200" cy="1844040"/>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Calibri"/>
                    <a:ea typeface="+mn-ea"/>
                    <a:cs typeface="+mn-cs"/>
                  </a:rPr>
                  <a:t>SQL Instance</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9" name="Rectangle 128"/>
              <p:cNvSpPr/>
              <p:nvPr/>
            </p:nvSpPr>
            <p:spPr>
              <a:xfrm>
                <a:off x="720525" y="3886198"/>
                <a:ext cx="3288175" cy="1178560"/>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SQL DB</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0" name="Rectangle 129"/>
              <p:cNvSpPr/>
              <p:nvPr/>
            </p:nvSpPr>
            <p:spPr>
              <a:xfrm>
                <a:off x="815050" y="4373880"/>
                <a:ext cx="685800" cy="533401"/>
              </a:xfrm>
              <a:prstGeom prst="rect">
                <a:avLst/>
              </a:prstGeom>
              <a:solidFill>
                <a:srgbClr val="4F81B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DB1</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1" name="Rectangle 130"/>
              <p:cNvSpPr/>
              <p:nvPr/>
            </p:nvSpPr>
            <p:spPr>
              <a:xfrm>
                <a:off x="1623992" y="4373880"/>
                <a:ext cx="685800" cy="533401"/>
              </a:xfrm>
              <a:prstGeom prst="rect">
                <a:avLst/>
              </a:prstGeom>
              <a:solidFill>
                <a:srgbClr val="8064A2"/>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DB2</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2" name="Rectangle 131"/>
              <p:cNvSpPr/>
              <p:nvPr/>
            </p:nvSpPr>
            <p:spPr>
              <a:xfrm>
                <a:off x="2432934" y="4373880"/>
                <a:ext cx="685800" cy="533401"/>
              </a:xfrm>
              <a:prstGeom prst="rect">
                <a:avLst/>
              </a:prstGeom>
              <a:solidFill>
                <a:srgbClr val="C0504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DB3</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3" name="Rectangle 132"/>
              <p:cNvSpPr/>
              <p:nvPr/>
            </p:nvSpPr>
            <p:spPr>
              <a:xfrm>
                <a:off x="3241875" y="4373880"/>
                <a:ext cx="685800" cy="533401"/>
              </a:xfrm>
              <a:prstGeom prst="rect">
                <a:avLst/>
              </a:prstGeom>
              <a:solidFill>
                <a:srgbClr val="92D050"/>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DB4</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34" name="Group 64"/>
            <p:cNvGrpSpPr/>
            <p:nvPr/>
          </p:nvGrpSpPr>
          <p:grpSpPr>
            <a:xfrm>
              <a:off x="182897" y="4191000"/>
              <a:ext cx="2590800" cy="1143000"/>
              <a:chOff x="533400" y="2819400"/>
              <a:chExt cx="3657600" cy="2590800"/>
            </a:xfrm>
          </p:grpSpPr>
          <p:sp>
            <p:nvSpPr>
              <p:cNvPr id="135" name="Rectangle 134"/>
              <p:cNvSpPr/>
              <p:nvPr/>
            </p:nvSpPr>
            <p:spPr>
              <a:xfrm>
                <a:off x="533400" y="2819400"/>
                <a:ext cx="3657600" cy="2590800"/>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Machine 4</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6" name="Rectangle 135"/>
              <p:cNvSpPr/>
              <p:nvPr/>
            </p:nvSpPr>
            <p:spPr>
              <a:xfrm>
                <a:off x="609600" y="3337560"/>
                <a:ext cx="3505200" cy="1844040"/>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SQL Instance</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7" name="Rectangle 136"/>
              <p:cNvSpPr/>
              <p:nvPr/>
            </p:nvSpPr>
            <p:spPr>
              <a:xfrm>
                <a:off x="720525" y="3886198"/>
                <a:ext cx="3288175" cy="1178560"/>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Calibri"/>
                    <a:ea typeface="+mn-ea"/>
                    <a:cs typeface="+mn-cs"/>
                  </a:rPr>
                  <a:t>SQL DB</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8" name="Rectangle 137"/>
              <p:cNvSpPr/>
              <p:nvPr/>
            </p:nvSpPr>
            <p:spPr>
              <a:xfrm>
                <a:off x="815050" y="4373880"/>
                <a:ext cx="685800" cy="533401"/>
              </a:xfrm>
              <a:prstGeom prst="rect">
                <a:avLst/>
              </a:prstGeom>
              <a:solidFill>
                <a:srgbClr val="4F81B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DB1</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9" name="Rectangle 138"/>
              <p:cNvSpPr/>
              <p:nvPr/>
            </p:nvSpPr>
            <p:spPr>
              <a:xfrm>
                <a:off x="1623992" y="4373880"/>
                <a:ext cx="685800" cy="533401"/>
              </a:xfrm>
              <a:prstGeom prst="rect">
                <a:avLst/>
              </a:prstGeom>
              <a:solidFill>
                <a:srgbClr val="8064A2"/>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DB2</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0" name="Rectangle 139"/>
              <p:cNvSpPr/>
              <p:nvPr/>
            </p:nvSpPr>
            <p:spPr>
              <a:xfrm>
                <a:off x="2432934" y="4373880"/>
                <a:ext cx="685800" cy="533401"/>
              </a:xfrm>
              <a:prstGeom prst="rect">
                <a:avLst/>
              </a:prstGeom>
              <a:solidFill>
                <a:srgbClr val="C0504D"/>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DB3</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1" name="Rectangle 140"/>
              <p:cNvSpPr/>
              <p:nvPr/>
            </p:nvSpPr>
            <p:spPr>
              <a:xfrm>
                <a:off x="3241875" y="4373880"/>
                <a:ext cx="685800" cy="533401"/>
              </a:xfrm>
              <a:prstGeom prst="rect">
                <a:avLst/>
              </a:prstGeom>
              <a:solidFill>
                <a:srgbClr val="92D050"/>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User</a:t>
                </a:r>
                <a:br>
                  <a:rPr kumimoji="0" lang="en-US" sz="900" b="0" i="0" u="none" strike="noStrike" kern="1200" cap="none" spc="0" normalizeH="0" baseline="0" noProof="0" dirty="0" smtClean="0">
                    <a:ln>
                      <a:noFill/>
                    </a:ln>
                    <a:solidFill>
                      <a:prstClr val="black"/>
                    </a:solidFill>
                    <a:effectLst/>
                    <a:uLnTx/>
                    <a:uFillTx/>
                    <a:latin typeface="Calibri"/>
                    <a:ea typeface="+mn-ea"/>
                    <a:cs typeface="+mn-cs"/>
                  </a:rPr>
                </a:b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DB4</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42" name="Group 167"/>
            <p:cNvGrpSpPr/>
            <p:nvPr/>
          </p:nvGrpSpPr>
          <p:grpSpPr>
            <a:xfrm>
              <a:off x="152399" y="5334000"/>
              <a:ext cx="8839201" cy="609600"/>
              <a:chOff x="5078" y="5943600"/>
              <a:chExt cx="9133841" cy="609600"/>
            </a:xfrm>
            <a:solidFill>
              <a:srgbClr val="FFC000"/>
            </a:solidFill>
          </p:grpSpPr>
          <p:sp>
            <p:nvSpPr>
              <p:cNvPr id="143" name="Down Arrow 142"/>
              <p:cNvSpPr/>
              <p:nvPr/>
            </p:nvSpPr>
            <p:spPr>
              <a:xfrm flipV="1">
                <a:off x="152400" y="5943600"/>
                <a:ext cx="269875" cy="296333"/>
              </a:xfrm>
              <a:prstGeom prst="downArrow">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4" name="Down Arrow 143"/>
              <p:cNvSpPr/>
              <p:nvPr/>
            </p:nvSpPr>
            <p:spPr>
              <a:xfrm flipV="1">
                <a:off x="746125" y="5943600"/>
                <a:ext cx="269875" cy="296333"/>
              </a:xfrm>
              <a:prstGeom prst="downArrow">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5" name="Rectangle 144"/>
              <p:cNvSpPr/>
              <p:nvPr/>
            </p:nvSpPr>
            <p:spPr>
              <a:xfrm>
                <a:off x="5078" y="6248400"/>
                <a:ext cx="9133841" cy="304800"/>
              </a:xfrm>
              <a:prstGeom prst="rect">
                <a:avLst/>
              </a:prstGeom>
              <a:grp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Calibri"/>
                    <a:ea typeface="+mn-ea"/>
                    <a:cs typeface="+mn-cs"/>
                  </a:rPr>
                  <a:t>Scalability and Availability: Fabric, Failover, Replication, and  Load balancing</a:t>
                </a:r>
                <a:endParaRPr kumimoji="0" lang="en-US"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Calibri"/>
                  <a:ea typeface="+mn-ea"/>
                  <a:cs typeface="+mn-cs"/>
                </a:endParaRPr>
              </a:p>
            </p:txBody>
          </p:sp>
        </p:grpSp>
        <p:sp>
          <p:nvSpPr>
            <p:cNvPr id="146" name="Down Arrow 145"/>
            <p:cNvSpPr/>
            <p:nvPr/>
          </p:nvSpPr>
          <p:spPr>
            <a:xfrm flipV="1">
              <a:off x="2133600" y="5334000"/>
              <a:ext cx="269875" cy="296333"/>
            </a:xfrm>
            <a:prstGeom prst="downArrow">
              <a:avLst/>
            </a:prstGeom>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7" name="Down Arrow 146"/>
            <p:cNvSpPr/>
            <p:nvPr/>
          </p:nvSpPr>
          <p:spPr>
            <a:xfrm flipV="1">
              <a:off x="1524000" y="5334000"/>
              <a:ext cx="269875" cy="296333"/>
            </a:xfrm>
            <a:prstGeom prst="downArrow">
              <a:avLst/>
            </a:prstGeom>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3" name="TextBox 2"/>
          <p:cNvSpPr txBox="1"/>
          <p:nvPr/>
        </p:nvSpPr>
        <p:spPr>
          <a:xfrm>
            <a:off x="927100" y="2462390"/>
            <a:ext cx="10985500" cy="3847207"/>
          </a:xfrm>
          <a:prstGeom prst="rect">
            <a:avLst/>
          </a:prstGeom>
          <a:noFill/>
        </p:spPr>
        <p:txBody>
          <a:bodyPr wrap="square" rtlCol="0">
            <a:spAutoFit/>
          </a:bodyPr>
          <a:lstStyle/>
          <a:p>
            <a:pPr marL="457200" indent="-457200" algn="l">
              <a:buFont typeface="Arial" pitchFamily="34" charset="0"/>
              <a:buChar char="•"/>
            </a:pPr>
            <a:r>
              <a:rPr lang="en-US" sz="3600" dirty="0">
                <a:latin typeface="Calibri" pitchFamily="34" charset="0"/>
                <a:cs typeface="Calibri" pitchFamily="34" charset="0"/>
              </a:rPr>
              <a:t>Shared infrastructure at SQL database and below</a:t>
            </a:r>
          </a:p>
          <a:p>
            <a:pPr marL="800100" lvl="1" indent="-342900" algn="l">
              <a:buFont typeface="Arial" pitchFamily="34" charset="0"/>
              <a:buChar char="•"/>
            </a:pPr>
            <a:r>
              <a:rPr lang="en-US" sz="3200" dirty="0">
                <a:latin typeface="Calibri" pitchFamily="34" charset="0"/>
                <a:cs typeface="Calibri" pitchFamily="34" charset="0"/>
              </a:rPr>
              <a:t>Request routing, security and isolation</a:t>
            </a:r>
          </a:p>
          <a:p>
            <a:pPr marL="457200" indent="-457200" algn="l">
              <a:buFont typeface="Arial" pitchFamily="34" charset="0"/>
              <a:buChar char="•"/>
            </a:pPr>
            <a:r>
              <a:rPr lang="en-US" sz="3600" dirty="0">
                <a:latin typeface="Calibri" pitchFamily="34" charset="0"/>
                <a:cs typeface="Calibri" pitchFamily="34" charset="0"/>
              </a:rPr>
              <a:t>Scalable HA technology provides the glue</a:t>
            </a:r>
          </a:p>
          <a:p>
            <a:pPr marL="800100" lvl="1" indent="-342900" algn="l">
              <a:buFont typeface="Arial" pitchFamily="34" charset="0"/>
              <a:buChar char="•"/>
            </a:pPr>
            <a:r>
              <a:rPr lang="en-US" sz="3200" dirty="0">
                <a:latin typeface="Calibri" pitchFamily="34" charset="0"/>
                <a:cs typeface="Calibri" pitchFamily="34" charset="0"/>
              </a:rPr>
              <a:t>Automatic replication and failover</a:t>
            </a:r>
          </a:p>
          <a:p>
            <a:pPr marL="457200" indent="-457200" algn="l">
              <a:buFont typeface="Arial" pitchFamily="34" charset="0"/>
              <a:buChar char="•"/>
            </a:pPr>
            <a:r>
              <a:rPr lang="en-US" sz="3600" dirty="0">
                <a:latin typeface="Calibri" pitchFamily="34" charset="0"/>
                <a:cs typeface="Calibri" pitchFamily="34" charset="0"/>
              </a:rPr>
              <a:t>Provisioning, metering and billing infrastructure</a:t>
            </a:r>
          </a:p>
          <a:p>
            <a:pPr marL="285750" indent="-285750" algn="l">
              <a:buFont typeface="Arial" pitchFamily="34" charset="0"/>
              <a:buChar char="•"/>
            </a:pPr>
            <a:endParaRPr lang="en-US" sz="2400" dirty="0">
              <a:latin typeface="Calibri" pitchFamily="34" charset="0"/>
              <a:cs typeface="Calibri" pitchFamily="34" charset="0"/>
            </a:endParaRPr>
          </a:p>
          <a:p>
            <a:pPr marL="571500" indent="-571500" algn="l">
              <a:buFont typeface="Arial" pitchFamily="34" charset="0"/>
              <a:buChar char="•"/>
            </a:pPr>
            <a:endParaRPr lang="nb-NO" sz="4800" dirty="0">
              <a:latin typeface="Calibri" pitchFamily="34" charset="0"/>
              <a:cs typeface="Calibri" pitchFamily="34" charset="0"/>
            </a:endParaRPr>
          </a:p>
        </p:txBody>
      </p:sp>
    </p:spTree>
    <p:extLst>
      <p:ext uri="{BB962C8B-B14F-4D97-AF65-F5344CB8AC3E}">
        <p14:creationId xmlns:p14="http://schemas.microsoft.com/office/powerpoint/2010/main" val="301375148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2476500" y="152400"/>
            <a:ext cx="9448800" cy="2095500"/>
          </a:xfrm>
          <a:ln/>
        </p:spPr>
        <p:txBody>
          <a:bodyPr/>
          <a:lstStyle/>
          <a:p>
            <a:pPr algn="l"/>
            <a:r>
              <a:rPr lang="en-US" sz="6000" dirty="0" smtClean="0">
                <a:latin typeface="Calibri" pitchFamily="34" charset="0"/>
                <a:cs typeface="Calibri" pitchFamily="34" charset="0"/>
              </a:rPr>
              <a:t>SQL Azure</a:t>
            </a:r>
            <a:endParaRPr lang="en-US" sz="6000" dirty="0">
              <a:latin typeface="Calibri" pitchFamily="34" charset="0"/>
              <a:cs typeface="Calibri" pitchFamily="34" charset="0"/>
            </a:endParaRPr>
          </a:p>
        </p:txBody>
      </p:sp>
      <p:sp>
        <p:nvSpPr>
          <p:cNvPr id="23556"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sz="3600" dirty="0" smtClean="0">
                <a:solidFill>
                  <a:srgbClr val="D8A171"/>
                </a:solidFill>
                <a:latin typeface="Calibri" pitchFamily="34" charset="0"/>
                <a:ea typeface="American Typewriter" charset="0"/>
                <a:cs typeface="Calibri" pitchFamily="34" charset="0"/>
              </a:rPr>
              <a:t>Database Replicas</a:t>
            </a:r>
            <a:endParaRPr lang="en-US" sz="3600" dirty="0">
              <a:solidFill>
                <a:srgbClr val="D8A171"/>
              </a:solidFill>
              <a:latin typeface="Calibri" pitchFamily="34" charset="0"/>
              <a:ea typeface="American Typewriter" charset="0"/>
              <a:cs typeface="Calibri" pitchFamily="34" charset="0"/>
            </a:endParaRPr>
          </a:p>
        </p:txBody>
      </p:sp>
      <p:pic>
        <p:nvPicPr>
          <p:cNvPr id="6" name="Picture 5" descr="server.png"/>
          <p:cNvPicPr>
            <a:picLocks noChangeAspect="1"/>
          </p:cNvPicPr>
          <p:nvPr/>
        </p:nvPicPr>
        <p:blipFill>
          <a:blip r:embed="rId2"/>
          <a:stretch>
            <a:fillRect/>
          </a:stretch>
        </p:blipFill>
        <p:spPr>
          <a:xfrm>
            <a:off x="9321800" y="2971800"/>
            <a:ext cx="1626052" cy="1626052"/>
          </a:xfrm>
          <a:prstGeom prst="rect">
            <a:avLst/>
          </a:prstGeom>
        </p:spPr>
      </p:pic>
      <p:pic>
        <p:nvPicPr>
          <p:cNvPr id="7" name="Picture 6" descr="server.png"/>
          <p:cNvPicPr>
            <a:picLocks noChangeAspect="1"/>
          </p:cNvPicPr>
          <p:nvPr/>
        </p:nvPicPr>
        <p:blipFill>
          <a:blip r:embed="rId2"/>
          <a:stretch>
            <a:fillRect/>
          </a:stretch>
        </p:blipFill>
        <p:spPr>
          <a:xfrm>
            <a:off x="9398000" y="4800600"/>
            <a:ext cx="1626052" cy="1626052"/>
          </a:xfrm>
          <a:prstGeom prst="rect">
            <a:avLst/>
          </a:prstGeom>
        </p:spPr>
      </p:pic>
      <p:pic>
        <p:nvPicPr>
          <p:cNvPr id="8" name="Picture 7" descr="server.png"/>
          <p:cNvPicPr>
            <a:picLocks noChangeAspect="1"/>
          </p:cNvPicPr>
          <p:nvPr/>
        </p:nvPicPr>
        <p:blipFill>
          <a:blip r:embed="rId2"/>
          <a:stretch>
            <a:fillRect/>
          </a:stretch>
        </p:blipFill>
        <p:spPr>
          <a:xfrm>
            <a:off x="9398000" y="6629400"/>
            <a:ext cx="1626052" cy="1626052"/>
          </a:xfrm>
          <a:prstGeom prst="rect">
            <a:avLst/>
          </a:prstGeom>
        </p:spPr>
      </p:pic>
      <p:pic>
        <p:nvPicPr>
          <p:cNvPr id="9" name="Picture 8" descr="server.png"/>
          <p:cNvPicPr>
            <a:picLocks noChangeAspect="1"/>
          </p:cNvPicPr>
          <p:nvPr/>
        </p:nvPicPr>
        <p:blipFill>
          <a:blip r:embed="rId2"/>
          <a:stretch>
            <a:fillRect/>
          </a:stretch>
        </p:blipFill>
        <p:spPr>
          <a:xfrm>
            <a:off x="6197600" y="4495800"/>
            <a:ext cx="1626052" cy="1626052"/>
          </a:xfrm>
          <a:prstGeom prst="rect">
            <a:avLst/>
          </a:prstGeom>
        </p:spPr>
      </p:pic>
      <p:cxnSp>
        <p:nvCxnSpPr>
          <p:cNvPr id="18" name="Straight Arrow Connector 17"/>
          <p:cNvCxnSpPr/>
          <p:nvPr/>
        </p:nvCxnSpPr>
        <p:spPr bwMode="auto">
          <a:xfrm flipV="1">
            <a:off x="7493000" y="3657600"/>
            <a:ext cx="2209800" cy="1524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bwMode="auto">
          <a:xfrm>
            <a:off x="7493000" y="5257800"/>
            <a:ext cx="2209800" cy="381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sp>
        <p:nvSpPr>
          <p:cNvPr id="28" name="Right Arrow 27"/>
          <p:cNvSpPr/>
          <p:nvPr/>
        </p:nvSpPr>
        <p:spPr bwMode="auto">
          <a:xfrm>
            <a:off x="5511800" y="5029200"/>
            <a:ext cx="838200" cy="6096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tx1"/>
              </a:solidFill>
              <a:latin typeface="Calibri" pitchFamily="34" charset="0"/>
            </a:endParaRPr>
          </a:p>
        </p:txBody>
      </p:sp>
      <p:pic>
        <p:nvPicPr>
          <p:cNvPr id="29" name="Picture 28" descr="cloud.png"/>
          <p:cNvPicPr>
            <a:picLocks noChangeAspect="1"/>
          </p:cNvPicPr>
          <p:nvPr/>
        </p:nvPicPr>
        <p:blipFill>
          <a:blip r:embed="rId3"/>
          <a:stretch>
            <a:fillRect/>
          </a:stretch>
        </p:blipFill>
        <p:spPr>
          <a:xfrm>
            <a:off x="3759200" y="4800600"/>
            <a:ext cx="1626052" cy="1626052"/>
          </a:xfrm>
          <a:prstGeom prst="rect">
            <a:avLst/>
          </a:prstGeom>
        </p:spPr>
      </p:pic>
      <p:pic>
        <p:nvPicPr>
          <p:cNvPr id="30" name="Picture 29" descr="workplace.png"/>
          <p:cNvPicPr>
            <a:picLocks noChangeAspect="1"/>
          </p:cNvPicPr>
          <p:nvPr/>
        </p:nvPicPr>
        <p:blipFill>
          <a:blip r:embed="rId4"/>
          <a:stretch>
            <a:fillRect/>
          </a:stretch>
        </p:blipFill>
        <p:spPr>
          <a:xfrm>
            <a:off x="1701800" y="4419600"/>
            <a:ext cx="1626052" cy="1626052"/>
          </a:xfrm>
          <a:prstGeom prst="rect">
            <a:avLst/>
          </a:prstGeom>
        </p:spPr>
      </p:pic>
      <p:pic>
        <p:nvPicPr>
          <p:cNvPr id="31" name="Picture 2"/>
          <p:cNvPicPr>
            <a:picLocks noChangeAspect="1" noChangeArrowheads="1"/>
          </p:cNvPicPr>
          <p:nvPr/>
        </p:nvPicPr>
        <p:blipFill>
          <a:blip r:embed="rId5"/>
          <a:srcRect/>
          <a:stretch>
            <a:fillRect/>
          </a:stretch>
        </p:blipFill>
        <p:spPr bwMode="auto">
          <a:xfrm>
            <a:off x="6197600" y="6248400"/>
            <a:ext cx="1625600" cy="1625600"/>
          </a:xfrm>
          <a:prstGeom prst="rect">
            <a:avLst/>
          </a:prstGeom>
          <a:noFill/>
          <a:ln w="12700" cap="flat">
            <a:noFill/>
            <a:miter lim="800000"/>
            <a:headEnd/>
            <a:tailEnd/>
          </a:ln>
        </p:spPr>
      </p:pic>
      <p:pic>
        <p:nvPicPr>
          <p:cNvPr id="32" name="Picture 2"/>
          <p:cNvPicPr>
            <a:picLocks noChangeAspect="1" noChangeArrowheads="1"/>
          </p:cNvPicPr>
          <p:nvPr/>
        </p:nvPicPr>
        <p:blipFill>
          <a:blip r:embed="rId5"/>
          <a:srcRect/>
          <a:stretch>
            <a:fillRect/>
          </a:stretch>
        </p:blipFill>
        <p:spPr bwMode="auto">
          <a:xfrm>
            <a:off x="10922000" y="2971800"/>
            <a:ext cx="1625600" cy="1625600"/>
          </a:xfrm>
          <a:prstGeom prst="rect">
            <a:avLst/>
          </a:prstGeom>
          <a:noFill/>
          <a:ln w="12700" cap="flat">
            <a:noFill/>
            <a:miter lim="800000"/>
            <a:headEnd/>
            <a:tailEnd/>
          </a:ln>
        </p:spPr>
      </p:pic>
      <p:pic>
        <p:nvPicPr>
          <p:cNvPr id="33" name="Picture 2"/>
          <p:cNvPicPr>
            <a:picLocks noChangeAspect="1" noChangeArrowheads="1"/>
          </p:cNvPicPr>
          <p:nvPr/>
        </p:nvPicPr>
        <p:blipFill>
          <a:blip r:embed="rId5"/>
          <a:srcRect/>
          <a:stretch>
            <a:fillRect/>
          </a:stretch>
        </p:blipFill>
        <p:spPr bwMode="auto">
          <a:xfrm>
            <a:off x="10922000" y="4800600"/>
            <a:ext cx="1625600" cy="1625600"/>
          </a:xfrm>
          <a:prstGeom prst="rect">
            <a:avLst/>
          </a:prstGeom>
          <a:noFill/>
          <a:ln w="12700" cap="flat">
            <a:noFill/>
            <a:miter lim="800000"/>
            <a:headEnd/>
            <a:tailEnd/>
          </a:ln>
        </p:spPr>
      </p:pic>
      <p:pic>
        <p:nvPicPr>
          <p:cNvPr id="34" name="Picture 2"/>
          <p:cNvPicPr>
            <a:picLocks noChangeAspect="1" noChangeArrowheads="1"/>
          </p:cNvPicPr>
          <p:nvPr/>
        </p:nvPicPr>
        <p:blipFill>
          <a:blip r:embed="rId5"/>
          <a:srcRect/>
          <a:stretch>
            <a:fillRect/>
          </a:stretch>
        </p:blipFill>
        <p:spPr bwMode="auto">
          <a:xfrm>
            <a:off x="10922000" y="6629400"/>
            <a:ext cx="1625600" cy="1625600"/>
          </a:xfrm>
          <a:prstGeom prst="rect">
            <a:avLst/>
          </a:prstGeom>
          <a:noFill/>
          <a:ln w="12700" cap="flat">
            <a:noFill/>
            <a:miter lim="800000"/>
            <a:headEnd/>
            <a:tailEnd/>
          </a:ln>
        </p:spPr>
      </p:pic>
      <p:pic>
        <p:nvPicPr>
          <p:cNvPr id="20" name="Picture 2"/>
          <p:cNvPicPr>
            <a:picLocks noChangeAspect="1" noChangeArrowheads="1"/>
          </p:cNvPicPr>
          <p:nvPr/>
        </p:nvPicPr>
        <p:blipFill>
          <a:blip r:embed="rId5"/>
          <a:srcRect/>
          <a:stretch>
            <a:fillRect/>
          </a:stretch>
        </p:blipFill>
        <p:spPr bwMode="auto">
          <a:xfrm>
            <a:off x="927100" y="393700"/>
            <a:ext cx="1625600" cy="1625600"/>
          </a:xfrm>
          <a:prstGeom prst="rect">
            <a:avLst/>
          </a:prstGeom>
          <a:noFill/>
          <a:ln w="12700" cap="flat">
            <a:noFill/>
            <a:miter lim="800000"/>
            <a:headEnd/>
            <a:tailEnd/>
          </a:ln>
        </p:spPr>
      </p:pic>
      <p:cxnSp>
        <p:nvCxnSpPr>
          <p:cNvPr id="21" name="Curved Connector 20"/>
          <p:cNvCxnSpPr/>
          <p:nvPr/>
        </p:nvCxnSpPr>
        <p:spPr>
          <a:xfrm>
            <a:off x="12263040" y="3302000"/>
            <a:ext cx="1588" cy="2590800"/>
          </a:xfrm>
          <a:prstGeom prst="curvedConnector3">
            <a:avLst>
              <a:gd name="adj1" fmla="val 34423929"/>
            </a:avLst>
          </a:prstGeom>
          <a:ln>
            <a:tailEnd type="arrow"/>
          </a:ln>
        </p:spPr>
        <p:style>
          <a:lnRef idx="3">
            <a:schemeClr val="accent4"/>
          </a:lnRef>
          <a:fillRef idx="0">
            <a:schemeClr val="accent4"/>
          </a:fillRef>
          <a:effectRef idx="2">
            <a:schemeClr val="accent4"/>
          </a:effectRef>
          <a:fontRef idx="minor">
            <a:schemeClr val="tx1"/>
          </a:fontRef>
        </p:style>
      </p:cxnSp>
      <p:cxnSp>
        <p:nvCxnSpPr>
          <p:cNvPr id="35" name="Curved Connector 34"/>
          <p:cNvCxnSpPr/>
          <p:nvPr/>
        </p:nvCxnSpPr>
        <p:spPr>
          <a:xfrm>
            <a:off x="12263040" y="5308848"/>
            <a:ext cx="1588" cy="2590800"/>
          </a:xfrm>
          <a:prstGeom prst="curvedConnector3">
            <a:avLst>
              <a:gd name="adj1" fmla="val 34423929"/>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42239593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2476500" y="152400"/>
            <a:ext cx="9448800" cy="2095500"/>
          </a:xfrm>
          <a:ln/>
        </p:spPr>
        <p:txBody>
          <a:bodyPr/>
          <a:lstStyle/>
          <a:p>
            <a:pPr algn="l"/>
            <a:r>
              <a:rPr lang="en-US"/>
              <a:t>SQL Azure</a:t>
            </a:r>
          </a:p>
        </p:txBody>
      </p:sp>
      <p:pic>
        <p:nvPicPr>
          <p:cNvPr id="41986"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
        <p:nvSpPr>
          <p:cNvPr id="4198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Database Editions</a:t>
            </a:r>
            <a:endParaRPr lang="en-US" dirty="0">
              <a:solidFill>
                <a:srgbClr val="D8A171"/>
              </a:solidFill>
              <a:latin typeface="Calibri" pitchFamily="34" charset="0"/>
              <a:ea typeface="American Typewriter" charset="0"/>
              <a:cs typeface="Calibri" pitchFamily="34" charset="0"/>
            </a:endParaRPr>
          </a:p>
        </p:txBody>
      </p:sp>
      <p:sp>
        <p:nvSpPr>
          <p:cNvPr id="6" name="Text Placeholder 3"/>
          <p:cNvSpPr txBox="1">
            <a:spLocks/>
          </p:cNvSpPr>
          <p:nvPr/>
        </p:nvSpPr>
        <p:spPr>
          <a:xfrm>
            <a:off x="939800" y="2819400"/>
            <a:ext cx="6730356" cy="6819508"/>
          </a:xfrm>
          <a:prstGeom prst="rect">
            <a:avLst/>
          </a:prstGeom>
        </p:spPr>
        <p:txBody>
          <a:bodyPr vert="horz" wrap="square" lIns="0" tIns="0" rIns="0" bIns="0" rtlCol="0">
            <a:spAutoFit/>
          </a:bodyPr>
          <a:lstStyle/>
          <a:p>
            <a:pPr marL="463550" marR="0" lvl="0" indent="-463550" algn="l" defTabSz="914363" rtl="0" eaLnBrk="1" fontAlgn="auto" latinLnBrk="0" hangingPunct="1">
              <a:lnSpc>
                <a:spcPct val="90000"/>
              </a:lnSpc>
              <a:spcBef>
                <a:spcPct val="20000"/>
              </a:spcBef>
              <a:spcAft>
                <a:spcPts val="0"/>
              </a:spcAft>
              <a:buClrTx/>
              <a:buSzPct val="120000"/>
              <a:buFont typeface="Arial"/>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mn-cs"/>
              </a:rPr>
              <a:t>Two SQL Azure Database SKUs: </a:t>
            </a:r>
            <a:r>
              <a:rPr kumimoji="0" lang="en-US" sz="2400" b="0" i="1" u="none" strike="noStrike" kern="1200" cap="none" spc="0" normalizeH="0" baseline="0" noProof="0" dirty="0" smtClean="0">
                <a:ln>
                  <a:noFill/>
                </a:ln>
                <a:solidFill>
                  <a:schemeClr val="tx1"/>
                </a:solidFill>
                <a:effectLst/>
                <a:uLnTx/>
                <a:uFillTx/>
                <a:latin typeface="Calibri" pitchFamily="34" charset="0"/>
                <a:ea typeface="+mn-ea"/>
                <a:cs typeface="+mn-cs"/>
              </a:rPr>
              <a:t>Web &amp; Business</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1" i="0" u="none" strike="noStrike" kern="1200" cap="none" spc="0" normalizeH="0" baseline="0" noProof="0" dirty="0" smtClean="0">
                <a:ln>
                  <a:noFill/>
                </a:ln>
                <a:solidFill>
                  <a:srgbClr val="FFFFFF"/>
                </a:solidFill>
                <a:effectLst/>
                <a:uLnTx/>
                <a:uFillTx/>
                <a:latin typeface="Calibri" pitchFamily="34" charset="0"/>
                <a:ea typeface="+mn-ea"/>
                <a:cs typeface="+mn-cs"/>
              </a:rPr>
              <a:t>Web Edition:</a:t>
            </a:r>
            <a:r>
              <a:rPr kumimoji="0" lang="en-US" sz="1800" b="0" i="0" u="none" strike="noStrike" kern="1200" cap="none" spc="0" normalizeH="0" baseline="0" noProof="0" dirty="0" smtClean="0">
                <a:ln>
                  <a:noFill/>
                </a:ln>
                <a:solidFill>
                  <a:srgbClr val="FFFFFF"/>
                </a:solidFill>
                <a:effectLst/>
                <a:uLnTx/>
                <a:uFillTx/>
                <a:latin typeface="Calibri" pitchFamily="34" charset="0"/>
                <a:ea typeface="+mn-ea"/>
                <a:cs typeface="+mn-cs"/>
              </a:rPr>
              <a:t> 1 GB @ $9.99/month | 5 GB @ $49.95/month</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1" i="0" u="none" strike="noStrike" kern="1200" cap="none" spc="0" normalizeH="0" baseline="0" noProof="0" dirty="0" smtClean="0">
                <a:ln>
                  <a:noFill/>
                </a:ln>
                <a:solidFill>
                  <a:srgbClr val="FFFFFF"/>
                </a:solidFill>
                <a:effectLst/>
                <a:uLnTx/>
                <a:uFillTx/>
                <a:latin typeface="Calibri" pitchFamily="34" charset="0"/>
                <a:ea typeface="+mn-ea"/>
                <a:cs typeface="+mn-cs"/>
              </a:rPr>
              <a:t>Business Edition:</a:t>
            </a:r>
            <a:r>
              <a:rPr kumimoji="0" lang="en-US" sz="1800" b="0" i="0" u="none" strike="noStrike" kern="1200" cap="none" spc="0" normalizeH="0" baseline="0" noProof="0" dirty="0" smtClean="0">
                <a:ln>
                  <a:noFill/>
                </a:ln>
                <a:solidFill>
                  <a:srgbClr val="FFFFFF"/>
                </a:solidFill>
                <a:effectLst/>
                <a:uLnTx/>
                <a:uFillTx/>
                <a:latin typeface="Calibri" pitchFamily="34" charset="0"/>
                <a:ea typeface="+mn-ea"/>
                <a:cs typeface="+mn-cs"/>
              </a:rPr>
              <a:t> Up to 50 GB @ $99.99/10 GB/month</a:t>
            </a:r>
            <a:br>
              <a:rPr kumimoji="0" lang="en-US" sz="1800" b="0" i="0" u="none" strike="noStrike" kern="1200" cap="none" spc="0" normalizeH="0" baseline="0" noProof="0" dirty="0" smtClean="0">
                <a:ln>
                  <a:noFill/>
                </a:ln>
                <a:solidFill>
                  <a:srgbClr val="FFFFFF"/>
                </a:solidFill>
                <a:effectLst/>
                <a:uLnTx/>
                <a:uFillTx/>
                <a:latin typeface="Calibri" pitchFamily="34" charset="0"/>
                <a:ea typeface="+mn-ea"/>
                <a:cs typeface="+mn-cs"/>
              </a:rPr>
            </a:br>
            <a:r>
              <a:rPr kumimoji="0" lang="en-US" sz="1400" b="0" i="0" u="none" strike="noStrike" kern="1200" cap="none" spc="0" normalizeH="0" baseline="0" noProof="0" dirty="0" smtClean="0">
                <a:ln>
                  <a:noFill/>
                </a:ln>
                <a:solidFill>
                  <a:srgbClr val="FFFFFF"/>
                </a:solidFill>
                <a:effectLst/>
                <a:uLnTx/>
                <a:uFillTx/>
                <a:latin typeface="Calibri" pitchFamily="34" charset="0"/>
                <a:ea typeface="+mn-ea"/>
                <a:cs typeface="+mn-cs"/>
              </a:rPr>
              <a:t>10 GB @ $99.99 | 20 GB @ $199.98 | 30 GB @ $299.97 | 40 GB @ $399.96 | 50 GB @ $499.95</a:t>
            </a:r>
            <a:endPar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mn-cs"/>
            </a:endParaRP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endPar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mn-cs"/>
            </a:endParaRPr>
          </a:p>
          <a:p>
            <a:pPr marL="463550" marR="0" lvl="0" indent="-463550" algn="l" defTabSz="914363" rtl="0" eaLnBrk="1" fontAlgn="auto" latinLnBrk="0" hangingPunct="1">
              <a:lnSpc>
                <a:spcPct val="90000"/>
              </a:lnSpc>
              <a:spcBef>
                <a:spcPct val="20000"/>
              </a:spcBef>
              <a:spcAft>
                <a:spcPts val="0"/>
              </a:spcAft>
              <a:buClrTx/>
              <a:buSzPct val="120000"/>
              <a:buFont typeface="Arial"/>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mn-cs"/>
              </a:rPr>
              <a:t>You specify Web or Business Edition</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chemeClr val="tx1"/>
                </a:solidFill>
                <a:effectLst/>
                <a:uLnTx/>
                <a:uFillTx/>
                <a:latin typeface="Calibri" pitchFamily="34" charset="0"/>
                <a:ea typeface="+mn-ea"/>
                <a:cs typeface="+mn-cs"/>
              </a:rPr>
              <a:t>Web: EDITION = Web</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chemeClr val="tx1"/>
                </a:solidFill>
                <a:effectLst/>
                <a:uLnTx/>
                <a:uFillTx/>
                <a:latin typeface="Calibri" pitchFamily="34" charset="0"/>
                <a:ea typeface="+mn-ea"/>
                <a:cs typeface="+mn-cs"/>
              </a:rPr>
              <a:t>Business: EDITION = Business</a:t>
            </a:r>
          </a:p>
          <a:p>
            <a:pPr marL="463550" marR="0" lvl="0" indent="-463550" algn="l" defTabSz="914363" rtl="0" eaLnBrk="1" fontAlgn="auto" latinLnBrk="0" hangingPunct="1">
              <a:lnSpc>
                <a:spcPct val="90000"/>
              </a:lnSpc>
              <a:spcBef>
                <a:spcPct val="20000"/>
              </a:spcBef>
              <a:spcAft>
                <a:spcPts val="0"/>
              </a:spcAft>
              <a:buClrTx/>
              <a:buSzPct val="120000"/>
              <a:buFont typeface="Arial"/>
              <a:buChar char="•"/>
              <a:tabLst/>
              <a:defRPr/>
            </a:pPr>
            <a:endPar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mn-cs"/>
            </a:endParaRPr>
          </a:p>
          <a:p>
            <a:pPr marL="463550" marR="0" lvl="0" indent="-463550" algn="l" defTabSz="914363" rtl="0" eaLnBrk="1" fontAlgn="auto" latinLnBrk="0" hangingPunct="1">
              <a:lnSpc>
                <a:spcPct val="90000"/>
              </a:lnSpc>
              <a:spcBef>
                <a:spcPct val="20000"/>
              </a:spcBef>
              <a:spcAft>
                <a:spcPts val="0"/>
              </a:spcAft>
              <a:buClrTx/>
              <a:buSzPct val="120000"/>
              <a:buFont typeface="Arial"/>
              <a:buChar char="•"/>
              <a:tabLst/>
              <a:defRPr/>
            </a:pPr>
            <a:r>
              <a:rPr kumimoji="0" lang="en-US" sz="2400" b="0" i="0" u="none" strike="noStrike" kern="1200" cap="none" spc="0" normalizeH="0" baseline="0" noProof="0" dirty="0" smtClean="0">
                <a:ln>
                  <a:noFill/>
                </a:ln>
                <a:solidFill>
                  <a:schemeClr val="tx1"/>
                </a:solidFill>
                <a:effectLst/>
                <a:uLnTx/>
                <a:uFillTx/>
                <a:latin typeface="Calibri" pitchFamily="34" charset="0"/>
                <a:ea typeface="+mn-ea"/>
                <a:cs typeface="+mn-cs"/>
              </a:rPr>
              <a:t>You specify MAXSIZE</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chemeClr val="tx1"/>
                </a:solidFill>
                <a:effectLst/>
                <a:uLnTx/>
                <a:uFillTx/>
                <a:latin typeface="Calibri" pitchFamily="34" charset="0"/>
                <a:ea typeface="+mn-ea"/>
                <a:cs typeface="+mn-cs"/>
              </a:rPr>
              <a:t>Web: MAXSIZE = 1GB| 5GB</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0" u="none" strike="noStrike" kern="1200" cap="none" spc="0" normalizeH="0" baseline="0" noProof="0" dirty="0" smtClean="0">
                <a:ln>
                  <a:noFill/>
                </a:ln>
                <a:solidFill>
                  <a:schemeClr val="tx1"/>
                </a:solidFill>
                <a:effectLst/>
                <a:uLnTx/>
                <a:uFillTx/>
                <a:latin typeface="Calibri" pitchFamily="34" charset="0"/>
                <a:ea typeface="+mn-ea"/>
                <a:cs typeface="+mn-cs"/>
              </a:rPr>
              <a:t>Business: MAXSIZE = 10GB | 20GB | 30GB | 40GB | 50GB</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1" u="none" strike="noStrike" kern="1200" cap="none" spc="0" normalizeH="0" baseline="0" noProof="0" dirty="0" smtClean="0">
                <a:ln>
                  <a:noFill/>
                </a:ln>
                <a:solidFill>
                  <a:schemeClr val="tx1"/>
                </a:solidFill>
                <a:effectLst/>
                <a:uLnTx/>
                <a:uFillTx/>
                <a:latin typeface="Calibri" pitchFamily="34" charset="0"/>
                <a:ea typeface="+mn-ea"/>
                <a:cs typeface="+mn-cs"/>
              </a:rPr>
              <a:t>This is the size we will not let you grow beyond</a:t>
            </a:r>
          </a:p>
          <a:p>
            <a:pPr marL="833438" marR="0" lvl="1" indent="-369888" algn="l" defTabSz="914363" rtl="0" eaLnBrk="1" fontAlgn="auto" latinLnBrk="0" hangingPunct="1">
              <a:lnSpc>
                <a:spcPct val="90000"/>
              </a:lnSpc>
              <a:spcBef>
                <a:spcPct val="20000"/>
              </a:spcBef>
              <a:spcAft>
                <a:spcPts val="0"/>
              </a:spcAft>
              <a:buClrTx/>
              <a:buSzTx/>
              <a:buFont typeface="Arial"/>
              <a:buChar char="•"/>
              <a:tabLst/>
              <a:defRPr/>
            </a:pPr>
            <a:r>
              <a:rPr kumimoji="0" lang="en-US" sz="1800" b="0" i="1" u="none" strike="noStrike" kern="1200" cap="none" spc="0" normalizeH="0" baseline="0" noProof="0" dirty="0" smtClean="0">
                <a:ln>
                  <a:noFill/>
                </a:ln>
                <a:solidFill>
                  <a:schemeClr val="tx1"/>
                </a:solidFill>
                <a:effectLst/>
                <a:uLnTx/>
                <a:uFillTx/>
                <a:latin typeface="Calibri" pitchFamily="34" charset="0"/>
                <a:ea typeface="+mn-ea"/>
                <a:cs typeface="+mn-cs"/>
              </a:rPr>
              <a:t>You will be charged for the actual (peak) size (in any one day)</a:t>
            </a:r>
          </a:p>
          <a:p>
            <a:pPr marL="0" marR="0" lvl="0" indent="0" algn="l" defTabSz="914363" rtl="0" eaLnBrk="1" fontAlgn="auto" latinLnBrk="0" hangingPunct="1">
              <a:lnSpc>
                <a:spcPct val="90000"/>
              </a:lnSpc>
              <a:spcBef>
                <a:spcPct val="20000"/>
              </a:spcBef>
              <a:spcAft>
                <a:spcPts val="0"/>
              </a:spcAft>
              <a:buClrTx/>
              <a:buSzPct val="120000"/>
              <a:buFont typeface="Arial"/>
              <a:buChar char="•"/>
              <a:tabLst/>
              <a:defRPr/>
            </a:pPr>
            <a:endParaRPr kumimoji="0" lang="en-US" sz="2400" b="0" i="1" u="none" strike="noStrike" kern="1200" cap="none" spc="0" normalizeH="0" baseline="0" noProof="0" dirty="0" smtClean="0">
              <a:ln>
                <a:noFill/>
              </a:ln>
              <a:solidFill>
                <a:schemeClr val="tx1"/>
              </a:solidFill>
              <a:effectLst/>
              <a:uLnTx/>
              <a:uFillTx/>
              <a:latin typeface="Calibri" pitchFamily="34" charset="0"/>
              <a:ea typeface="+mn-ea"/>
              <a:cs typeface="+mn-cs"/>
            </a:endParaRPr>
          </a:p>
          <a:p>
            <a:pPr marL="369888" marR="0" lvl="1" indent="0" algn="l" defTabSz="914363" rtl="0" eaLnBrk="1" fontAlgn="auto" latinLnBrk="0" hangingPunct="1">
              <a:lnSpc>
                <a:spcPct val="9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tx1"/>
                </a:solidFill>
                <a:effectLst/>
                <a:uLnTx/>
                <a:uFillTx/>
                <a:latin typeface="Calibri" pitchFamily="34" charset="0"/>
                <a:ea typeface="+mn-ea"/>
                <a:cs typeface="+mn-cs"/>
              </a:rPr>
              <a:t>CREATE DATABASE foo1 (EDITION='business', MAXSIZE=50GB);</a:t>
            </a:r>
          </a:p>
          <a:p>
            <a:pPr marL="369888" marR="0" lvl="1" indent="0" algn="l" defTabSz="914363" rtl="0" eaLnBrk="1" fontAlgn="auto" latinLnBrk="0" hangingPunct="1">
              <a:lnSpc>
                <a:spcPct val="9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tx1"/>
                </a:solidFill>
                <a:effectLst/>
                <a:uLnTx/>
                <a:uFillTx/>
                <a:latin typeface="Calibri" pitchFamily="34" charset="0"/>
                <a:ea typeface="+mn-ea"/>
                <a:cs typeface="+mn-cs"/>
              </a:rPr>
              <a:t>CREATE DATABASE foo2 (EDITION='business', MAXSIZE=30GB);</a:t>
            </a:r>
          </a:p>
          <a:p>
            <a:pPr marL="369888" marR="0" lvl="1" indent="0" algn="l" defTabSz="914363" rtl="0" eaLnBrk="1" fontAlgn="auto" latinLnBrk="0" hangingPunct="1">
              <a:lnSpc>
                <a:spcPct val="90000"/>
              </a:lnSpc>
              <a:spcBef>
                <a:spcPct val="20000"/>
              </a:spcBef>
              <a:spcAft>
                <a:spcPts val="0"/>
              </a:spcAft>
              <a:buClrTx/>
              <a:buSzTx/>
              <a:buFont typeface="Arial"/>
              <a:buChar char="•"/>
              <a:tabLst/>
              <a:defRPr/>
            </a:pPr>
            <a:endParaRPr kumimoji="0" lang="en-US" sz="2000" b="0" i="0" u="none" strike="noStrike" kern="1200" cap="none" spc="0" normalizeH="0" baseline="0" noProof="0" dirty="0" smtClean="0">
              <a:ln>
                <a:noFill/>
              </a:ln>
              <a:solidFill>
                <a:schemeClr val="tx1"/>
              </a:solidFill>
              <a:effectLst/>
              <a:uLnTx/>
              <a:uFillTx/>
              <a:latin typeface="Calibri" pitchFamily="34" charset="0"/>
              <a:ea typeface="+mn-ea"/>
              <a:cs typeface="+mn-cs"/>
            </a:endParaRPr>
          </a:p>
          <a:p>
            <a:pPr marL="369888" marR="0" lvl="1" indent="0" algn="l" defTabSz="914363" rtl="0" eaLnBrk="1" fontAlgn="auto" latinLnBrk="0" hangingPunct="1">
              <a:lnSpc>
                <a:spcPct val="9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tx1"/>
                </a:solidFill>
                <a:effectLst/>
                <a:uLnTx/>
                <a:uFillTx/>
                <a:latin typeface="Calibri" pitchFamily="34" charset="0"/>
                <a:ea typeface="+mn-ea"/>
                <a:cs typeface="+mn-cs"/>
              </a:rPr>
              <a:t>CREATE DATABASE bar1 (EDITION='web', MAXSIZE=5GB);</a:t>
            </a:r>
          </a:p>
          <a:p>
            <a:pPr marL="369888" marR="0" lvl="1" indent="0" algn="l" defTabSz="914363" rtl="0" eaLnBrk="1" fontAlgn="auto" latinLnBrk="0" hangingPunct="1">
              <a:lnSpc>
                <a:spcPct val="90000"/>
              </a:lnSpc>
              <a:spcBef>
                <a:spcPct val="20000"/>
              </a:spcBef>
              <a:spcAft>
                <a:spcPts val="0"/>
              </a:spcAft>
              <a:buClrTx/>
              <a:buSzTx/>
              <a:buFont typeface="Arial"/>
              <a:buChar char="•"/>
              <a:tabLst/>
              <a:defRPr/>
            </a:pPr>
            <a:r>
              <a:rPr kumimoji="0" lang="en-US" sz="1600" b="0" i="1" u="none" strike="noStrike" kern="1200" cap="none" spc="0" normalizeH="0" baseline="0" noProof="0" dirty="0" smtClean="0">
                <a:ln>
                  <a:noFill/>
                </a:ln>
                <a:solidFill>
                  <a:schemeClr val="tx1"/>
                </a:solidFill>
                <a:effectLst/>
                <a:uLnTx/>
                <a:uFillTx/>
                <a:latin typeface="Calibri" pitchFamily="34" charset="0"/>
                <a:ea typeface="+mn-ea"/>
                <a:cs typeface="+mn-cs"/>
              </a:rPr>
              <a:t>CREATE DATABASE bar2 (EDITION='web'); -- Defaults to 1GB</a:t>
            </a:r>
          </a:p>
        </p:txBody>
      </p:sp>
      <p:pic>
        <p:nvPicPr>
          <p:cNvPr id="7" name="Picture 2"/>
          <p:cNvPicPr>
            <a:picLocks noChangeAspect="1" noChangeArrowheads="1"/>
          </p:cNvPicPr>
          <p:nvPr/>
        </p:nvPicPr>
        <p:blipFill>
          <a:blip r:embed="rId2"/>
          <a:srcRect/>
          <a:stretch>
            <a:fillRect/>
          </a:stretch>
        </p:blipFill>
        <p:spPr bwMode="auto">
          <a:xfrm>
            <a:off x="9702800" y="2743200"/>
            <a:ext cx="1625600" cy="1625600"/>
          </a:xfrm>
          <a:prstGeom prst="rect">
            <a:avLst/>
          </a:prstGeom>
          <a:noFill/>
          <a:ln w="12700" cap="flat">
            <a:noFill/>
            <a:miter lim="800000"/>
            <a:headEnd/>
            <a:tailEnd/>
          </a:ln>
        </p:spPr>
      </p:pic>
      <p:sp>
        <p:nvSpPr>
          <p:cNvPr id="10" name="TextBox 9"/>
          <p:cNvSpPr txBox="1"/>
          <p:nvPr/>
        </p:nvSpPr>
        <p:spPr>
          <a:xfrm>
            <a:off x="8864600" y="4419600"/>
            <a:ext cx="3048000" cy="1200328"/>
          </a:xfrm>
          <a:prstGeom prst="rect">
            <a:avLst/>
          </a:prstGeom>
          <a:noFill/>
        </p:spPr>
        <p:txBody>
          <a:bodyPr wrap="square" rtlCol="0">
            <a:spAutoFit/>
          </a:bodyPr>
          <a:lstStyle/>
          <a:p>
            <a:r>
              <a:rPr lang="en-US" sz="2400" b="1" dirty="0" smtClean="0">
                <a:latin typeface="Calibri"/>
                <a:cs typeface="Calibri"/>
              </a:rPr>
              <a:t>Business Edition</a:t>
            </a:r>
          </a:p>
          <a:p>
            <a:r>
              <a:rPr lang="en-US" sz="2400" dirty="0" smtClean="0">
                <a:latin typeface="Calibri"/>
                <a:cs typeface="Calibri"/>
              </a:rPr>
              <a:t>Up to 50 GB</a:t>
            </a:r>
          </a:p>
          <a:p>
            <a:r>
              <a:rPr lang="en-US" sz="2400" dirty="0" smtClean="0">
                <a:latin typeface="Calibri"/>
                <a:cs typeface="Calibri"/>
              </a:rPr>
              <a:t>10 GB increments</a:t>
            </a:r>
            <a:endParaRPr lang="en-US" sz="2400" dirty="0">
              <a:latin typeface="Calibri"/>
              <a:cs typeface="Calibri"/>
            </a:endParaRPr>
          </a:p>
        </p:txBody>
      </p:sp>
      <p:pic>
        <p:nvPicPr>
          <p:cNvPr id="11" name="Picture 2"/>
          <p:cNvPicPr>
            <a:picLocks noChangeAspect="1" noChangeArrowheads="1"/>
          </p:cNvPicPr>
          <p:nvPr/>
        </p:nvPicPr>
        <p:blipFill>
          <a:blip r:embed="rId2"/>
          <a:srcRect/>
          <a:stretch>
            <a:fillRect/>
          </a:stretch>
        </p:blipFill>
        <p:spPr bwMode="auto">
          <a:xfrm>
            <a:off x="9779000" y="6019800"/>
            <a:ext cx="1625600" cy="1625600"/>
          </a:xfrm>
          <a:prstGeom prst="rect">
            <a:avLst/>
          </a:prstGeom>
          <a:noFill/>
          <a:ln w="12700" cap="flat">
            <a:noFill/>
            <a:miter lim="800000"/>
            <a:headEnd/>
            <a:tailEnd/>
          </a:ln>
        </p:spPr>
      </p:pic>
      <p:sp>
        <p:nvSpPr>
          <p:cNvPr id="12" name="TextBox 11"/>
          <p:cNvSpPr txBox="1"/>
          <p:nvPr/>
        </p:nvSpPr>
        <p:spPr>
          <a:xfrm>
            <a:off x="8940800" y="7696200"/>
            <a:ext cx="3048000" cy="1200328"/>
          </a:xfrm>
          <a:prstGeom prst="rect">
            <a:avLst/>
          </a:prstGeom>
          <a:noFill/>
        </p:spPr>
        <p:txBody>
          <a:bodyPr wrap="square" rtlCol="0">
            <a:spAutoFit/>
          </a:bodyPr>
          <a:lstStyle/>
          <a:p>
            <a:r>
              <a:rPr lang="en-US" sz="2400" b="1" dirty="0" smtClean="0">
                <a:latin typeface="Calibri"/>
                <a:cs typeface="Calibri"/>
              </a:rPr>
              <a:t>Web Edition</a:t>
            </a:r>
          </a:p>
          <a:p>
            <a:r>
              <a:rPr lang="en-US" sz="2400" dirty="0" smtClean="0">
                <a:latin typeface="Calibri"/>
                <a:cs typeface="Calibri"/>
              </a:rPr>
              <a:t>Up to 5 GB</a:t>
            </a:r>
          </a:p>
          <a:p>
            <a:r>
              <a:rPr lang="en-US" sz="2400" dirty="0" smtClean="0">
                <a:latin typeface="Calibri"/>
                <a:cs typeface="Calibri"/>
              </a:rPr>
              <a:t>1 or 5 GB</a:t>
            </a:r>
            <a:endParaRPr lang="en-US" sz="2400" dirty="0">
              <a:latin typeface="Calibri"/>
              <a:cs typeface="Calibri"/>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2476500" y="152400"/>
            <a:ext cx="9448800" cy="2095500"/>
          </a:xfrm>
          <a:ln/>
        </p:spPr>
        <p:txBody>
          <a:bodyPr/>
          <a:lstStyle/>
          <a:p>
            <a:pPr algn="l"/>
            <a:r>
              <a:rPr lang="en-US"/>
              <a:t>Connecting</a:t>
            </a:r>
          </a:p>
        </p:txBody>
      </p:sp>
      <p:sp>
        <p:nvSpPr>
          <p:cNvPr id="43010" name="Rectangle 2"/>
          <p:cNvSpPr>
            <a:spLocks noGrp="1" noChangeArrowheads="1"/>
          </p:cNvSpPr>
          <p:nvPr>
            <p:ph idx="1"/>
          </p:nvPr>
        </p:nvSpPr>
        <p:spPr>
          <a:ln/>
        </p:spPr>
        <p:txBody>
          <a:bodyPr/>
          <a:lstStyle/>
          <a:p>
            <a:pPr marL="903288"/>
            <a:r>
              <a:rPr lang="en-US" dirty="0" err="1">
                <a:latin typeface="Calibri"/>
                <a:cs typeface="Calibri"/>
              </a:rPr>
              <a:t>ADO.net</a:t>
            </a:r>
            <a:r>
              <a:rPr lang="en-US" dirty="0">
                <a:latin typeface="Calibri"/>
                <a:cs typeface="Calibri"/>
              </a:rPr>
              <a:t>, ODBC</a:t>
            </a:r>
          </a:p>
          <a:p>
            <a:pPr marL="903288"/>
            <a:r>
              <a:rPr lang="en-US" dirty="0" err="1">
                <a:latin typeface="Calibri"/>
                <a:cs typeface="Calibri"/>
              </a:rPr>
              <a:t>OleDb</a:t>
            </a:r>
            <a:r>
              <a:rPr lang="en-US" dirty="0">
                <a:latin typeface="Calibri"/>
                <a:cs typeface="Calibri"/>
              </a:rPr>
              <a:t> is not supported</a:t>
            </a:r>
          </a:p>
          <a:p>
            <a:pPr marL="903288"/>
            <a:r>
              <a:rPr lang="en-US" dirty="0">
                <a:latin typeface="Calibri"/>
                <a:cs typeface="Calibri"/>
              </a:rPr>
              <a:t>May need &lt;login&gt;@&lt;server&gt;</a:t>
            </a:r>
          </a:p>
          <a:p>
            <a:pPr marL="903288"/>
            <a:r>
              <a:rPr lang="en-US" dirty="0">
                <a:latin typeface="Calibri"/>
                <a:cs typeface="Calibri"/>
              </a:rPr>
              <a:t>USE statement is NOT supported</a:t>
            </a:r>
          </a:p>
        </p:txBody>
      </p:sp>
      <p:pic>
        <p:nvPicPr>
          <p:cNvPr id="43011" name="Picture 3"/>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2476500" y="152400"/>
            <a:ext cx="9448800" cy="2095500"/>
          </a:xfrm>
          <a:ln/>
        </p:spPr>
        <p:txBody>
          <a:bodyPr/>
          <a:lstStyle/>
          <a:p>
            <a:pPr algn="l"/>
            <a:r>
              <a:rPr lang="en-US"/>
              <a:t>Toolset</a:t>
            </a:r>
          </a:p>
        </p:txBody>
      </p:sp>
      <p:sp>
        <p:nvSpPr>
          <p:cNvPr id="44034" name="Rectangle 2"/>
          <p:cNvSpPr>
            <a:spLocks noGrp="1" noChangeArrowheads="1"/>
          </p:cNvSpPr>
          <p:nvPr>
            <p:ph idx="1"/>
          </p:nvPr>
        </p:nvSpPr>
        <p:spPr>
          <a:ln/>
        </p:spPr>
        <p:txBody>
          <a:bodyPr/>
          <a:lstStyle/>
          <a:p>
            <a:pPr marL="903288"/>
            <a:r>
              <a:rPr lang="en-US" dirty="0" err="1">
                <a:latin typeface="Calibri"/>
                <a:cs typeface="Calibri"/>
              </a:rPr>
              <a:t>SQLCmd</a:t>
            </a:r>
            <a:endParaRPr lang="en-US" dirty="0">
              <a:latin typeface="Calibri"/>
              <a:cs typeface="Calibri"/>
            </a:endParaRPr>
          </a:p>
          <a:p>
            <a:pPr marL="903288"/>
            <a:r>
              <a:rPr lang="en-US" dirty="0">
                <a:latin typeface="Calibri"/>
                <a:cs typeface="Calibri"/>
              </a:rPr>
              <a:t>OSQL</a:t>
            </a:r>
          </a:p>
          <a:p>
            <a:pPr marL="903288"/>
            <a:r>
              <a:rPr lang="en-US" dirty="0">
                <a:latin typeface="Calibri"/>
                <a:cs typeface="Calibri"/>
              </a:rPr>
              <a:t>SQL Server 2008 R2 Management </a:t>
            </a:r>
            <a:r>
              <a:rPr lang="en-US" dirty="0" smtClean="0">
                <a:latin typeface="Calibri"/>
                <a:cs typeface="Calibri"/>
              </a:rPr>
              <a:t>Studio</a:t>
            </a:r>
          </a:p>
          <a:p>
            <a:pPr marL="903288"/>
            <a:r>
              <a:rPr lang="en-US" dirty="0" smtClean="0">
                <a:latin typeface="Calibri"/>
                <a:cs typeface="Calibri"/>
              </a:rPr>
              <a:t>Project “Houston”</a:t>
            </a:r>
            <a:endParaRPr lang="en-US" dirty="0">
              <a:latin typeface="Calibri"/>
              <a:cs typeface="Calibri"/>
            </a:endParaRPr>
          </a:p>
          <a:p>
            <a:pPr marL="903288"/>
            <a:r>
              <a:rPr lang="en-US" dirty="0">
                <a:latin typeface="Calibri"/>
                <a:cs typeface="Calibri"/>
              </a:rPr>
              <a:t>etc..</a:t>
            </a:r>
          </a:p>
        </p:txBody>
      </p:sp>
      <p:pic>
        <p:nvPicPr>
          <p:cNvPr id="44035" name="Picture 3"/>
          <p:cNvPicPr>
            <a:picLocks noChangeAspect="1" noChangeArrowheads="1"/>
          </p:cNvPicPr>
          <p:nvPr/>
        </p:nvPicPr>
        <p:blipFill>
          <a:blip r:embed="rId2"/>
          <a:srcRect/>
          <a:stretch>
            <a:fillRect/>
          </a:stretch>
        </p:blipFill>
        <p:spPr bwMode="auto">
          <a:xfrm>
            <a:off x="876300" y="520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2476500" y="152400"/>
            <a:ext cx="9448800" cy="2095500"/>
          </a:xfrm>
          <a:ln/>
        </p:spPr>
        <p:txBody>
          <a:bodyPr/>
          <a:lstStyle/>
          <a:p>
            <a:pPr algn="l"/>
            <a:r>
              <a:rPr lang="en-US"/>
              <a:t>Security</a:t>
            </a:r>
          </a:p>
        </p:txBody>
      </p:sp>
      <p:sp>
        <p:nvSpPr>
          <p:cNvPr id="45058" name="Rectangle 2"/>
          <p:cNvSpPr>
            <a:spLocks noGrp="1" noChangeArrowheads="1"/>
          </p:cNvSpPr>
          <p:nvPr>
            <p:ph idx="1"/>
          </p:nvPr>
        </p:nvSpPr>
        <p:spPr>
          <a:ln/>
        </p:spPr>
        <p:txBody>
          <a:bodyPr/>
          <a:lstStyle/>
          <a:p>
            <a:pPr marL="903288"/>
            <a:r>
              <a:rPr lang="en-US" sz="4000" dirty="0">
                <a:latin typeface="Calibri"/>
                <a:cs typeface="Calibri"/>
              </a:rPr>
              <a:t>Supports SQL Server Security</a:t>
            </a:r>
          </a:p>
          <a:p>
            <a:pPr marL="903288"/>
            <a:r>
              <a:rPr lang="en-US" sz="4000" dirty="0">
                <a:latin typeface="Calibri"/>
                <a:cs typeface="Calibri"/>
              </a:rPr>
              <a:t>On-premise SQL security concepts still apply</a:t>
            </a:r>
          </a:p>
          <a:p>
            <a:pPr marL="1428750" lvl="1"/>
            <a:r>
              <a:rPr lang="en-US" sz="4000" dirty="0">
                <a:latin typeface="Calibri"/>
                <a:cs typeface="Calibri"/>
              </a:rPr>
              <a:t>Server-level : </a:t>
            </a:r>
            <a:r>
              <a:rPr lang="en-US" sz="4000" dirty="0" err="1">
                <a:latin typeface="Calibri"/>
                <a:cs typeface="Calibri"/>
              </a:rPr>
              <a:t>sds_dbcreator</a:t>
            </a:r>
            <a:r>
              <a:rPr lang="en-US" sz="4000" dirty="0">
                <a:latin typeface="Calibri"/>
                <a:cs typeface="Calibri"/>
              </a:rPr>
              <a:t>, </a:t>
            </a:r>
            <a:r>
              <a:rPr lang="en-US" sz="4000" dirty="0" err="1">
                <a:latin typeface="Calibri"/>
                <a:cs typeface="Calibri"/>
              </a:rPr>
              <a:t>sds_securityadmin</a:t>
            </a:r>
            <a:r>
              <a:rPr lang="en-US" sz="4000" dirty="0">
                <a:latin typeface="Calibri"/>
                <a:cs typeface="Calibri"/>
              </a:rPr>
              <a:t> roles</a:t>
            </a:r>
          </a:p>
          <a:p>
            <a:pPr marL="1428750" lvl="1"/>
            <a:r>
              <a:rPr lang="en-US" sz="4000" dirty="0">
                <a:latin typeface="Calibri"/>
                <a:cs typeface="Calibri"/>
              </a:rPr>
              <a:t>Database level: same as on-premise</a:t>
            </a:r>
          </a:p>
          <a:p>
            <a:pPr marL="903288"/>
            <a:r>
              <a:rPr lang="en-US" sz="4000" dirty="0">
                <a:latin typeface="Calibri"/>
                <a:cs typeface="Calibri"/>
              </a:rPr>
              <a:t>Administrative user is equivalent to </a:t>
            </a:r>
            <a:r>
              <a:rPr lang="en-US" sz="4000" dirty="0" err="1">
                <a:latin typeface="Calibri"/>
                <a:cs typeface="Calibri"/>
              </a:rPr>
              <a:t>sa</a:t>
            </a:r>
            <a:endParaRPr lang="en-US" sz="4000" dirty="0">
              <a:latin typeface="Calibri"/>
              <a:cs typeface="Calibri"/>
            </a:endParaRPr>
          </a:p>
        </p:txBody>
      </p:sp>
      <p:pic>
        <p:nvPicPr>
          <p:cNvPr id="45059"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2476500" y="152400"/>
            <a:ext cx="9448800" cy="2095500"/>
          </a:xfrm>
          <a:ln/>
        </p:spPr>
        <p:txBody>
          <a:bodyPr/>
          <a:lstStyle/>
          <a:p>
            <a:pPr algn="l"/>
            <a:r>
              <a:rPr lang="en-US"/>
              <a:t>T-SQL</a:t>
            </a:r>
          </a:p>
        </p:txBody>
      </p:sp>
      <p:pic>
        <p:nvPicPr>
          <p:cNvPr id="46082" name="Picture 2"/>
          <p:cNvPicPr>
            <a:picLocks noChangeAspect="1" noChangeArrowheads="1"/>
          </p:cNvPicPr>
          <p:nvPr/>
        </p:nvPicPr>
        <p:blipFill>
          <a:blip r:embed="rId2"/>
          <a:srcRect/>
          <a:stretch>
            <a:fillRect/>
          </a:stretch>
        </p:blipFill>
        <p:spPr bwMode="auto">
          <a:xfrm>
            <a:off x="1244600" y="2286000"/>
            <a:ext cx="10366375" cy="6248400"/>
          </a:xfrm>
          <a:prstGeom prst="rect">
            <a:avLst/>
          </a:prstGeom>
          <a:noFill/>
          <a:ln w="12700" cap="flat">
            <a:noFill/>
            <a:miter lim="800000"/>
            <a:headEnd/>
            <a:tailEnd/>
          </a:ln>
        </p:spPr>
      </p:pic>
      <p:pic>
        <p:nvPicPr>
          <p:cNvPr id="46083" name="Picture 3"/>
          <p:cNvPicPr>
            <a:picLocks noChangeAspect="1" noChangeArrowheads="1"/>
          </p:cNvPicPr>
          <p:nvPr/>
        </p:nvPicPr>
        <p:blipFill>
          <a:blip r:embed="rId3"/>
          <a:srcRect/>
          <a:stretch>
            <a:fillRect/>
          </a:stretch>
        </p:blipFill>
        <p:spPr bwMode="auto">
          <a:xfrm>
            <a:off x="8128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2476500" y="152400"/>
            <a:ext cx="9448800" cy="2095500"/>
          </a:xfrm>
          <a:ln/>
        </p:spPr>
        <p:txBody>
          <a:bodyPr/>
          <a:lstStyle/>
          <a:p>
            <a:pPr algn="l"/>
            <a:r>
              <a:rPr lang="en-US"/>
              <a:t>T-SQL (unsupported)</a:t>
            </a:r>
          </a:p>
        </p:txBody>
      </p:sp>
      <p:pic>
        <p:nvPicPr>
          <p:cNvPr id="47106" name="Picture 2"/>
          <p:cNvPicPr>
            <a:picLocks noChangeAspect="1" noChangeArrowheads="1"/>
          </p:cNvPicPr>
          <p:nvPr/>
        </p:nvPicPr>
        <p:blipFill>
          <a:blip r:embed="rId2"/>
          <a:srcRect/>
          <a:stretch>
            <a:fillRect/>
          </a:stretch>
        </p:blipFill>
        <p:spPr bwMode="auto">
          <a:xfrm>
            <a:off x="812800" y="393700"/>
            <a:ext cx="1625600" cy="1625600"/>
          </a:xfrm>
          <a:prstGeom prst="rect">
            <a:avLst/>
          </a:prstGeom>
          <a:noFill/>
          <a:ln w="12700" cap="flat">
            <a:noFill/>
            <a:miter lim="800000"/>
            <a:headEnd/>
            <a:tailEnd/>
          </a:ln>
        </p:spPr>
      </p:pic>
      <p:pic>
        <p:nvPicPr>
          <p:cNvPr id="47107" name="Picture 3"/>
          <p:cNvPicPr>
            <a:picLocks noChangeAspect="1" noChangeArrowheads="1"/>
          </p:cNvPicPr>
          <p:nvPr/>
        </p:nvPicPr>
        <p:blipFill>
          <a:blip r:embed="rId3"/>
          <a:srcRect/>
          <a:stretch>
            <a:fillRect/>
          </a:stretch>
        </p:blipFill>
        <p:spPr bwMode="auto">
          <a:xfrm>
            <a:off x="1092200" y="2222500"/>
            <a:ext cx="10820400" cy="52959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2476500" y="152400"/>
            <a:ext cx="9448800" cy="2095500"/>
          </a:xfrm>
          <a:ln/>
        </p:spPr>
        <p:txBody>
          <a:bodyPr/>
          <a:lstStyle/>
          <a:p>
            <a:pPr algn="l"/>
            <a:r>
              <a:rPr lang="en-US" dirty="0" smtClean="0"/>
              <a:t>Throttling</a:t>
            </a:r>
            <a:endParaRPr lang="en-US" dirty="0"/>
          </a:p>
        </p:txBody>
      </p:sp>
      <p:pic>
        <p:nvPicPr>
          <p:cNvPr id="43011" name="Picture 3"/>
          <p:cNvPicPr>
            <a:picLocks noChangeAspect="1" noChangeArrowheads="1"/>
          </p:cNvPicPr>
          <p:nvPr/>
        </p:nvPicPr>
        <p:blipFill>
          <a:blip r:embed="rId3"/>
          <a:srcRect/>
          <a:stretch>
            <a:fillRect/>
          </a:stretch>
        </p:blipFill>
        <p:spPr bwMode="auto">
          <a:xfrm>
            <a:off x="927100" y="393700"/>
            <a:ext cx="1625600" cy="1625600"/>
          </a:xfrm>
          <a:prstGeom prst="rect">
            <a:avLst/>
          </a:prstGeom>
          <a:noFill/>
          <a:ln w="12700" cap="flat">
            <a:noFill/>
            <a:miter lim="800000"/>
            <a:headEnd/>
            <a:tailEnd/>
          </a:ln>
        </p:spPr>
      </p:pic>
      <p:pic>
        <p:nvPicPr>
          <p:cNvPr id="5" name="Picture 5"/>
          <p:cNvPicPr>
            <a:picLocks noChangeAspect="1" noChangeArrowheads="1"/>
          </p:cNvPicPr>
          <p:nvPr/>
        </p:nvPicPr>
        <p:blipFill>
          <a:blip r:embed="rId4">
            <a:extLst/>
          </a:blip>
          <a:srcRect/>
          <a:stretch>
            <a:fillRect/>
          </a:stretch>
        </p:blipFill>
        <p:spPr bwMode="auto">
          <a:xfrm>
            <a:off x="863600" y="2057400"/>
            <a:ext cx="11582400" cy="4033358"/>
          </a:xfrm>
          <a:prstGeom prst="rect">
            <a:avLst/>
          </a:prstGeom>
          <a:extLst/>
        </p:spPr>
      </p:pic>
      <p:sp>
        <p:nvSpPr>
          <p:cNvPr id="7" name="TextBox 6"/>
          <p:cNvSpPr txBox="1"/>
          <p:nvPr/>
        </p:nvSpPr>
        <p:spPr>
          <a:xfrm>
            <a:off x="939800" y="6172200"/>
            <a:ext cx="11049000" cy="3046988"/>
          </a:xfrm>
          <a:prstGeom prst="rect">
            <a:avLst/>
          </a:prstGeom>
          <a:noFill/>
        </p:spPr>
        <p:txBody>
          <a:bodyPr wrap="square" rtlCol="0">
            <a:spAutoFit/>
          </a:bodyPr>
          <a:lstStyle/>
          <a:p>
            <a:pPr marL="225425" indent="-225425" algn="l">
              <a:buFont typeface="Arial" pitchFamily="34" charset="0"/>
              <a:buChar char="•"/>
            </a:pPr>
            <a:r>
              <a:rPr lang="en-US" sz="3200" dirty="0" smtClean="0">
                <a:latin typeface="Calibri"/>
                <a:cs typeface="Calibri"/>
              </a:rPr>
              <a:t>Use traditional SQL Server best practices</a:t>
            </a:r>
          </a:p>
          <a:p>
            <a:pPr marL="225425" indent="-225425" algn="l">
              <a:buFont typeface="Arial" pitchFamily="34" charset="0"/>
              <a:buChar char="•"/>
            </a:pPr>
            <a:r>
              <a:rPr lang="en-US" sz="3200" dirty="0" smtClean="0">
                <a:latin typeface="Calibri"/>
                <a:cs typeface="Calibri"/>
              </a:rPr>
              <a:t>CTP cluster has throttling limits turned up to allow for building logic into apps for handling this case</a:t>
            </a:r>
          </a:p>
          <a:p>
            <a:pPr marL="225425" indent="-225425" algn="l">
              <a:buFont typeface="Arial" pitchFamily="34" charset="0"/>
              <a:buChar char="•"/>
            </a:pPr>
            <a:r>
              <a:rPr lang="en-US" sz="3200" dirty="0" smtClean="0">
                <a:latin typeface="Calibri"/>
                <a:cs typeface="Calibri"/>
              </a:rPr>
              <a:t>Build in retry logic especially if you expect very high throughput demands</a:t>
            </a:r>
          </a:p>
          <a:p>
            <a:pPr marL="225425" indent="-225425" algn="l">
              <a:buFont typeface="Arial" pitchFamily="34" charset="0"/>
              <a:buChar char="•"/>
            </a:pPr>
            <a:r>
              <a:rPr lang="en-US" sz="3200" dirty="0" smtClean="0">
                <a:latin typeface="Calibri"/>
                <a:cs typeface="Calibri"/>
              </a:rPr>
              <a:t>Consider scaling out for high throughput scenarios</a:t>
            </a:r>
            <a:endParaRPr lang="en-US" sz="3200" dirty="0">
              <a:latin typeface="Calibri"/>
              <a:cs typeface="Calibri"/>
            </a:endParaRPr>
          </a:p>
        </p:txBody>
      </p:sp>
      <p:sp>
        <p:nvSpPr>
          <p:cNvPr id="9" name="Content Placeholder 8"/>
          <p:cNvSpPr>
            <a:spLocks noGrp="1"/>
          </p:cNvSpPr>
          <p:nvPr>
            <p:ph idx="1"/>
          </p:nvPr>
        </p:nvSpPr>
        <p:spPr/>
        <p:txBody>
          <a:bodyPr/>
          <a:lstStyle/>
          <a:p>
            <a:endParaRPr lang="en-US"/>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erade Verbindung mit Pfeil 15"/>
          <p:cNvCxnSpPr/>
          <p:nvPr/>
        </p:nvCxnSpPr>
        <p:spPr>
          <a:xfrm flipV="1">
            <a:off x="2523352" y="2438383"/>
            <a:ext cx="8534460" cy="5892841"/>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61" name="Textfeld 60"/>
          <p:cNvSpPr txBox="1"/>
          <p:nvPr/>
        </p:nvSpPr>
        <p:spPr>
          <a:xfrm>
            <a:off x="5063370" y="7315218"/>
            <a:ext cx="2133615" cy="532723"/>
          </a:xfrm>
          <a:prstGeom prst="roundRect">
            <a:avLst/>
          </a:prstGeom>
          <a:noFill/>
          <a:ln w="6350">
            <a:noFill/>
          </a:ln>
        </p:spPr>
        <p:txBody>
          <a:bodyPr wrap="square" lIns="0" tIns="65023" rIns="0" bIns="65023" rtlCol="0">
            <a:spAutoFit/>
          </a:bodyPr>
          <a:lstStyle/>
          <a:p>
            <a:pPr algn="ctr"/>
            <a:r>
              <a:rPr lang="de-DE" sz="2300" dirty="0" err="1">
                <a:latin typeface="Arial" pitchFamily="34" charset="0"/>
                <a:cs typeface="Arial" pitchFamily="34" charset="0"/>
              </a:rPr>
              <a:t>Actual</a:t>
            </a:r>
            <a:r>
              <a:rPr lang="de-DE" sz="2300" dirty="0">
                <a:latin typeface="Arial" pitchFamily="34" charset="0"/>
                <a:cs typeface="Arial" pitchFamily="34" charset="0"/>
              </a:rPr>
              <a:t> </a:t>
            </a:r>
            <a:r>
              <a:rPr lang="de-DE" sz="2300" dirty="0" err="1">
                <a:latin typeface="Arial" pitchFamily="34" charset="0"/>
                <a:cs typeface="Arial" pitchFamily="34" charset="0"/>
              </a:rPr>
              <a:t>Load</a:t>
            </a:r>
            <a:endParaRPr lang="de-DE" sz="2300" dirty="0">
              <a:latin typeface="Arial" pitchFamily="34" charset="0"/>
              <a:cs typeface="Arial" pitchFamily="34" charset="0"/>
            </a:endParaRPr>
          </a:p>
        </p:txBody>
      </p:sp>
      <p:sp>
        <p:nvSpPr>
          <p:cNvPr id="35" name="Textfeld 34"/>
          <p:cNvSpPr txBox="1"/>
          <p:nvPr/>
        </p:nvSpPr>
        <p:spPr>
          <a:xfrm>
            <a:off x="6384179" y="2653057"/>
            <a:ext cx="1837420" cy="823299"/>
          </a:xfrm>
          <a:prstGeom prst="roundRect">
            <a:avLst/>
          </a:prstGeom>
          <a:noFill/>
          <a:ln w="6350">
            <a:noFill/>
          </a:ln>
        </p:spPr>
        <p:txBody>
          <a:bodyPr wrap="square" lIns="0" tIns="65023" rIns="0" bIns="65023" rtlCol="0">
            <a:spAutoFit/>
          </a:bodyPr>
          <a:lstStyle/>
          <a:p>
            <a:pPr algn="ctr"/>
            <a:r>
              <a:rPr lang="de-DE" sz="2000" dirty="0">
                <a:latin typeface="Arial" pitchFamily="34" charset="0"/>
                <a:cs typeface="Arial" pitchFamily="34" charset="0"/>
              </a:rPr>
              <a:t>Capacity on Demand</a:t>
            </a:r>
          </a:p>
        </p:txBody>
      </p:sp>
      <p:sp>
        <p:nvSpPr>
          <p:cNvPr id="25" name="Textfeld 24"/>
          <p:cNvSpPr txBox="1"/>
          <p:nvPr/>
        </p:nvSpPr>
        <p:spPr>
          <a:xfrm>
            <a:off x="528320" y="6623179"/>
            <a:ext cx="1737673" cy="802826"/>
          </a:xfrm>
          <a:prstGeom prst="roundRect">
            <a:avLst>
              <a:gd name="adj" fmla="val 10381"/>
            </a:avLst>
          </a:prstGeom>
          <a:noFill/>
          <a:ln w="6350">
            <a:noFill/>
          </a:ln>
        </p:spPr>
        <p:txBody>
          <a:bodyPr wrap="square" lIns="0" tIns="65023" rIns="0" bIns="65023" rtlCol="0" anchor="ctr" anchorCtr="0">
            <a:spAutoFit/>
          </a:bodyPr>
          <a:lstStyle/>
          <a:p>
            <a:pPr>
              <a:lnSpc>
                <a:spcPts val="2418"/>
              </a:lnSpc>
            </a:pPr>
            <a:r>
              <a:rPr lang="de-DE" sz="2300" dirty="0">
                <a:latin typeface="Arial" pitchFamily="34" charset="0"/>
                <a:cs typeface="Arial" pitchFamily="34" charset="0"/>
              </a:rPr>
              <a:t>Lower Capex</a:t>
            </a:r>
          </a:p>
        </p:txBody>
      </p:sp>
      <p:sp>
        <p:nvSpPr>
          <p:cNvPr id="26" name="Textfeld 25"/>
          <p:cNvSpPr txBox="1"/>
          <p:nvPr/>
        </p:nvSpPr>
        <p:spPr>
          <a:xfrm>
            <a:off x="3185004" y="5283203"/>
            <a:ext cx="1927919" cy="1517453"/>
          </a:xfrm>
          <a:prstGeom prst="roundRect">
            <a:avLst/>
          </a:prstGeom>
          <a:noFill/>
          <a:ln w="6350">
            <a:noFill/>
          </a:ln>
        </p:spPr>
        <p:txBody>
          <a:bodyPr wrap="square" lIns="0" tIns="65023" rIns="0" bIns="65023" rtlCol="0">
            <a:spAutoFit/>
          </a:bodyPr>
          <a:lstStyle/>
          <a:p>
            <a:pPr>
              <a:lnSpc>
                <a:spcPts val="2418"/>
              </a:lnSpc>
            </a:pPr>
            <a:r>
              <a:rPr lang="de-DE" sz="2300" dirty="0">
                <a:latin typeface="Arial" pitchFamily="34" charset="0"/>
                <a:cs typeface="Arial" pitchFamily="34" charset="0"/>
              </a:rPr>
              <a:t>No capital laying idle</a:t>
            </a:r>
          </a:p>
          <a:p>
            <a:pPr>
              <a:lnSpc>
                <a:spcPts val="2418"/>
              </a:lnSpc>
            </a:pPr>
            <a:r>
              <a:rPr lang="de-DE" sz="2300" dirty="0">
                <a:latin typeface="Arial" pitchFamily="34" charset="0"/>
                <a:cs typeface="Arial" pitchFamily="34" charset="0"/>
              </a:rPr>
              <a:t>=</a:t>
            </a:r>
            <a:br>
              <a:rPr lang="de-DE" sz="2300" dirty="0">
                <a:latin typeface="Arial" pitchFamily="34" charset="0"/>
                <a:cs typeface="Arial" pitchFamily="34" charset="0"/>
              </a:rPr>
            </a:br>
            <a:r>
              <a:rPr lang="de-DE" sz="2300" dirty="0">
                <a:latin typeface="Arial" pitchFamily="34" charset="0"/>
                <a:cs typeface="Arial" pitchFamily="34" charset="0"/>
              </a:rPr>
              <a:t>Happy CFO</a:t>
            </a:r>
          </a:p>
        </p:txBody>
      </p:sp>
      <p:cxnSp>
        <p:nvCxnSpPr>
          <p:cNvPr id="27" name="Gerade Verbindung mit Pfeil 26"/>
          <p:cNvCxnSpPr>
            <a:stCxn id="26" idx="2"/>
          </p:cNvCxnSpPr>
          <p:nvPr/>
        </p:nvCxnSpPr>
        <p:spPr>
          <a:xfrm>
            <a:off x="4148964" y="6800656"/>
            <a:ext cx="812807" cy="10815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3030581" y="2539984"/>
            <a:ext cx="3099597" cy="1711672"/>
          </a:xfrm>
          <a:prstGeom prst="roundRect">
            <a:avLst/>
          </a:prstGeom>
          <a:noFill/>
          <a:ln w="6350">
            <a:noFill/>
          </a:ln>
        </p:spPr>
        <p:txBody>
          <a:bodyPr wrap="square" lIns="0" tIns="65023" rIns="0" bIns="65023" rtlCol="0">
            <a:spAutoFit/>
          </a:bodyPr>
          <a:lstStyle/>
          <a:p>
            <a:pPr algn="ctr"/>
            <a:r>
              <a:rPr lang="de-DE" sz="2300" dirty="0">
                <a:latin typeface="Arial" pitchFamily="34" charset="0"/>
                <a:cs typeface="Arial" pitchFamily="34" charset="0"/>
              </a:rPr>
              <a:t>No screaming customers</a:t>
            </a:r>
          </a:p>
          <a:p>
            <a:pPr algn="ctr"/>
            <a:r>
              <a:rPr lang="de-DE" sz="2300" dirty="0">
                <a:latin typeface="Arial" pitchFamily="34" charset="0"/>
                <a:cs typeface="Arial" pitchFamily="34" charset="0"/>
              </a:rPr>
              <a:t>=</a:t>
            </a:r>
          </a:p>
          <a:p>
            <a:pPr algn="ctr"/>
            <a:r>
              <a:rPr lang="de-DE" sz="2300" dirty="0">
                <a:latin typeface="Arial" pitchFamily="34" charset="0"/>
                <a:cs typeface="Arial" pitchFamily="34" charset="0"/>
              </a:rPr>
              <a:t>Quiet CEO Golf Days</a:t>
            </a:r>
          </a:p>
        </p:txBody>
      </p:sp>
      <p:cxnSp>
        <p:nvCxnSpPr>
          <p:cNvPr id="31" name="Gerade Verbindung mit Pfeil 30"/>
          <p:cNvCxnSpPr>
            <a:stCxn id="29" idx="2"/>
          </p:cNvCxnSpPr>
          <p:nvPr/>
        </p:nvCxnSpPr>
        <p:spPr>
          <a:xfrm>
            <a:off x="4580380" y="4251656"/>
            <a:ext cx="1579052" cy="53213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10300230" y="5335251"/>
            <a:ext cx="1987253" cy="1451130"/>
          </a:xfrm>
          <a:prstGeom prst="roundRect">
            <a:avLst>
              <a:gd name="adj" fmla="val 9854"/>
            </a:avLst>
          </a:prstGeom>
          <a:noFill/>
          <a:ln w="6350">
            <a:noFill/>
          </a:ln>
        </p:spPr>
        <p:txBody>
          <a:bodyPr wrap="square" lIns="0" tIns="65023" rIns="0" bIns="65023" rtlCol="0">
            <a:spAutoFit/>
          </a:bodyPr>
          <a:lstStyle/>
          <a:p>
            <a:pPr>
              <a:lnSpc>
                <a:spcPts val="2418"/>
              </a:lnSpc>
            </a:pPr>
            <a:r>
              <a:rPr lang="de-DE" sz="2300" dirty="0">
                <a:latin typeface="Arial" pitchFamily="34" charset="0"/>
                <a:cs typeface="Arial" pitchFamily="34" charset="0"/>
              </a:rPr>
              <a:t>Knob goes up...</a:t>
            </a:r>
          </a:p>
          <a:p>
            <a:pPr>
              <a:lnSpc>
                <a:spcPts val="2418"/>
              </a:lnSpc>
            </a:pPr>
            <a:r>
              <a:rPr lang="de-DE" sz="2300" dirty="0">
                <a:latin typeface="Arial" pitchFamily="34" charset="0"/>
                <a:cs typeface="Arial" pitchFamily="34" charset="0"/>
              </a:rPr>
              <a:t>And...</a:t>
            </a:r>
          </a:p>
          <a:p>
            <a:pPr>
              <a:lnSpc>
                <a:spcPts val="2418"/>
              </a:lnSpc>
            </a:pPr>
            <a:r>
              <a:rPr lang="de-DE" sz="2300" dirty="0">
                <a:latin typeface="Arial" pitchFamily="34" charset="0"/>
                <a:cs typeface="Arial" pitchFamily="34" charset="0"/>
              </a:rPr>
              <a:t>down</a:t>
            </a:r>
          </a:p>
        </p:txBody>
      </p:sp>
      <p:cxnSp>
        <p:nvCxnSpPr>
          <p:cNvPr id="36" name="Gerade Verbindung mit Pfeil 35"/>
          <p:cNvCxnSpPr>
            <a:stCxn id="34" idx="0"/>
          </p:cNvCxnSpPr>
          <p:nvPr/>
        </p:nvCxnSpPr>
        <p:spPr>
          <a:xfrm flipH="1" flipV="1">
            <a:off x="9025799" y="4165601"/>
            <a:ext cx="2268058" cy="116965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2"/>
          </p:cNvCxnSpPr>
          <p:nvPr/>
        </p:nvCxnSpPr>
        <p:spPr>
          <a:xfrm>
            <a:off x="1397157" y="7426005"/>
            <a:ext cx="970436" cy="634207"/>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2" name="Gruppieren 53"/>
          <p:cNvGrpSpPr/>
          <p:nvPr/>
        </p:nvGrpSpPr>
        <p:grpSpPr>
          <a:xfrm>
            <a:off x="2510595" y="2804161"/>
            <a:ext cx="7842759" cy="5539369"/>
            <a:chOff x="1848386" y="1971675"/>
            <a:chExt cx="5514440" cy="3894869"/>
          </a:xfrm>
        </p:grpSpPr>
        <p:sp>
          <p:nvSpPr>
            <p:cNvPr id="46" name="Freihandform 4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47" name="Freihandform 4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0" name="Freihandform 49"/>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2" name="Freihandform 51"/>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grpSp>
      <p:grpSp>
        <p:nvGrpSpPr>
          <p:cNvPr id="3" name="Gruppieren 54"/>
          <p:cNvGrpSpPr/>
          <p:nvPr/>
        </p:nvGrpSpPr>
        <p:grpSpPr>
          <a:xfrm>
            <a:off x="2523352" y="2539984"/>
            <a:ext cx="7842759" cy="5539369"/>
            <a:chOff x="1848386" y="1971675"/>
            <a:chExt cx="5514440" cy="3894869"/>
          </a:xfrm>
        </p:grpSpPr>
        <p:sp>
          <p:nvSpPr>
            <p:cNvPr id="56" name="Freihandform 5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7" name="Freihandform 5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8" name="Freihandform 57"/>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sp>
          <p:nvSpPr>
            <p:cNvPr id="59" name="Freihandform 58"/>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latin typeface="Arial" pitchFamily="34" charset="0"/>
                <a:cs typeface="Arial" pitchFamily="34" charset="0"/>
              </a:endParaRPr>
            </a:p>
          </p:txBody>
        </p:sp>
      </p:grpSp>
      <p:sp>
        <p:nvSpPr>
          <p:cNvPr id="33" name="Textfeld 11"/>
          <p:cNvSpPr txBox="1"/>
          <p:nvPr/>
        </p:nvSpPr>
        <p:spPr>
          <a:xfrm>
            <a:off x="6485780" y="8534426"/>
            <a:ext cx="1930414" cy="525272"/>
          </a:xfrm>
          <a:prstGeom prst="rect">
            <a:avLst/>
          </a:prstGeom>
          <a:noFill/>
        </p:spPr>
        <p:txBody>
          <a:bodyPr wrap="none" lIns="130046" tIns="65023" rIns="130046" bIns="65023" rtlCol="0">
            <a:noAutofit/>
          </a:bodyPr>
          <a:lstStyle/>
          <a:p>
            <a:pPr algn="ctr"/>
            <a:r>
              <a:rPr lang="de-DE" b="1" dirty="0" smtClean="0">
                <a:latin typeface="Arial" pitchFamily="34" charset="0"/>
                <a:cs typeface="Arial" pitchFamily="34" charset="0"/>
              </a:rPr>
              <a:t>Time</a:t>
            </a:r>
          </a:p>
        </p:txBody>
      </p:sp>
      <p:sp>
        <p:nvSpPr>
          <p:cNvPr id="38" name="Textfeld 12"/>
          <p:cNvSpPr txBox="1"/>
          <p:nvPr/>
        </p:nvSpPr>
        <p:spPr>
          <a:xfrm rot="16200000">
            <a:off x="1209654" y="4865571"/>
            <a:ext cx="1713030" cy="532723"/>
          </a:xfrm>
          <a:prstGeom prst="rect">
            <a:avLst/>
          </a:prstGeom>
          <a:noFill/>
        </p:spPr>
        <p:txBody>
          <a:bodyPr wrap="none" lIns="130046" tIns="65023" rIns="130046" bIns="65023" rtlCol="0">
            <a:noAutofit/>
          </a:bodyPr>
          <a:lstStyle/>
          <a:p>
            <a:pPr algn="ctr"/>
            <a:r>
              <a:rPr lang="de-DE" b="1" dirty="0" smtClean="0">
                <a:latin typeface="Arial" pitchFamily="34" charset="0"/>
                <a:cs typeface="Arial" pitchFamily="34" charset="0"/>
              </a:rPr>
              <a:t>IT CAPACITY</a:t>
            </a:r>
            <a:endParaRPr lang="de-DE" b="1" dirty="0">
              <a:latin typeface="Arial" pitchFamily="34" charset="0"/>
              <a:cs typeface="Arial" pitchFamily="34" charset="0"/>
            </a:endParaRPr>
          </a:p>
        </p:txBody>
      </p:sp>
      <p:cxnSp>
        <p:nvCxnSpPr>
          <p:cNvPr id="39" name="Gerade Verbindung mit Pfeil 5"/>
          <p:cNvCxnSpPr/>
          <p:nvPr/>
        </p:nvCxnSpPr>
        <p:spPr>
          <a:xfrm>
            <a:off x="2421752" y="8432825"/>
            <a:ext cx="10058470" cy="225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40" name="Gerade Verbindung mit Pfeil 7"/>
          <p:cNvCxnSpPr/>
          <p:nvPr/>
        </p:nvCxnSpPr>
        <p:spPr>
          <a:xfrm rot="5400000" flipH="1" flipV="1">
            <a:off x="-881402" y="5130802"/>
            <a:ext cx="6604046" cy="225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827486" y="2275840"/>
            <a:ext cx="1517227" cy="758795"/>
          </a:xfrm>
          <a:prstGeom prst="rect">
            <a:avLst/>
          </a:prstGeom>
          <a:noFill/>
        </p:spPr>
        <p:txBody>
          <a:bodyPr wrap="square" lIns="130046" tIns="65023" rIns="130046" bIns="65023" rtlCol="0">
            <a:spAutoFit/>
          </a:bodyPr>
          <a:lstStyle/>
          <a:p>
            <a:pPr>
              <a:lnSpc>
                <a:spcPts val="2418"/>
              </a:lnSpc>
            </a:pPr>
            <a:r>
              <a:rPr lang="de-DE" sz="2300" dirty="0">
                <a:latin typeface="Arial" pitchFamily="34" charset="0"/>
                <a:cs typeface="Arial" pitchFamily="34" charset="0"/>
              </a:rPr>
              <a:t>Load Forecast</a:t>
            </a:r>
            <a:endParaRPr lang="en-US" sz="2300" dirty="0">
              <a:latin typeface="Arial" pitchFamily="34" charset="0"/>
              <a:cs typeface="Arial" pitchFamily="34" charset="0"/>
            </a:endParaRPr>
          </a:p>
        </p:txBody>
      </p:sp>
      <p:sp>
        <p:nvSpPr>
          <p:cNvPr id="28" name="Rectangle 1"/>
          <p:cNvSpPr>
            <a:spLocks noGrp="1" noChangeArrowheads="1"/>
          </p:cNvSpPr>
          <p:nvPr>
            <p:ph type="title"/>
          </p:nvPr>
        </p:nvSpPr>
        <p:spPr>
          <a:xfrm>
            <a:off x="2476500" y="152400"/>
            <a:ext cx="9448800" cy="2095500"/>
          </a:xfrm>
          <a:ln/>
        </p:spPr>
        <p:txBody>
          <a:bodyPr/>
          <a:lstStyle/>
          <a:p>
            <a:pPr algn="l"/>
            <a:r>
              <a:rPr lang="en-US" dirty="0" smtClean="0">
                <a:latin typeface="Calibri" pitchFamily="34" charset="0"/>
                <a:cs typeface="Calibri" pitchFamily="34" charset="0"/>
              </a:rPr>
              <a:t>Capacity tuning</a:t>
            </a:r>
            <a:endParaRPr lang="en-US" dirty="0">
              <a:latin typeface="Calibri" pitchFamily="34" charset="0"/>
              <a:cs typeface="Calibri" pitchFamily="34" charset="0"/>
            </a:endParaRPr>
          </a:p>
        </p:txBody>
      </p:sp>
      <p:pic>
        <p:nvPicPr>
          <p:cNvPr id="30"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87818982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p:bldP spid="26" grpId="0"/>
      <p:bldP spid="29" grpId="0"/>
      <p:bldP spid="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dirty="0" smtClean="0"/>
              <a:t>Scaling out</a:t>
            </a:r>
            <a:endParaRPr lang="en-US" dirty="0"/>
          </a:p>
        </p:txBody>
      </p:sp>
      <p:sp>
        <p:nvSpPr>
          <p:cNvPr id="48130" name="Rectangle 2"/>
          <p:cNvSpPr>
            <a:spLocks noGrp="1" noChangeArrowheads="1"/>
          </p:cNvSpPr>
          <p:nvPr>
            <p:ph idx="1"/>
          </p:nvPr>
        </p:nvSpPr>
        <p:spPr>
          <a:ln/>
        </p:spPr>
        <p:txBody>
          <a:bodyPr/>
          <a:lstStyle/>
          <a:p>
            <a:pPr marL="903288"/>
            <a:r>
              <a:rPr lang="en-US" dirty="0" smtClean="0">
                <a:latin typeface="Calibri"/>
                <a:cs typeface="Calibri"/>
              </a:rPr>
              <a:t>Scale out when…</a:t>
            </a:r>
          </a:p>
          <a:p>
            <a:pPr marL="1428750" lvl="1"/>
            <a:r>
              <a:rPr lang="en-US" dirty="0" smtClean="0">
                <a:latin typeface="Calibri"/>
                <a:cs typeface="Calibri"/>
              </a:rPr>
              <a:t>…you need more throughput</a:t>
            </a:r>
          </a:p>
          <a:p>
            <a:pPr marL="1428750" lvl="1"/>
            <a:r>
              <a:rPr lang="en-US" dirty="0" smtClean="0">
                <a:latin typeface="Calibri"/>
                <a:cs typeface="Calibri"/>
              </a:rPr>
              <a:t>…data is exceeding capacity of server</a:t>
            </a:r>
          </a:p>
          <a:p>
            <a:pPr marL="903288"/>
            <a:r>
              <a:rPr lang="en-US" dirty="0" smtClean="0">
                <a:latin typeface="Calibri"/>
                <a:cs typeface="Calibri"/>
              </a:rPr>
              <a:t>Instead of one big database (10GB), logical </a:t>
            </a:r>
            <a:r>
              <a:rPr lang="en-US" dirty="0" err="1" smtClean="0">
                <a:latin typeface="Calibri"/>
                <a:cs typeface="Calibri"/>
              </a:rPr>
              <a:t>partioning</a:t>
            </a:r>
            <a:r>
              <a:rPr lang="en-US" dirty="0" smtClean="0">
                <a:latin typeface="Calibri"/>
                <a:cs typeface="Calibri"/>
              </a:rPr>
              <a:t> into smaller 1GB will scale better</a:t>
            </a:r>
            <a:endParaRPr lang="en-US" dirty="0">
              <a:latin typeface="Calibri"/>
              <a:cs typeface="Calibri"/>
            </a:endParaRPr>
          </a:p>
        </p:txBody>
      </p:sp>
      <p:pic>
        <p:nvPicPr>
          <p:cNvPr id="5" name="Content Placeholder 3" descr="data.png"/>
          <p:cNvPicPr>
            <a:picLocks noChangeAspect="1"/>
          </p:cNvPicPr>
          <p:nvPr/>
        </p:nvPicPr>
        <p:blipFill>
          <a:blip r:embed="rId2"/>
          <a:stretch>
            <a:fillRect/>
          </a:stretch>
        </p:blipFill>
        <p:spPr bwMode="auto">
          <a:xfrm>
            <a:off x="1092200" y="609600"/>
            <a:ext cx="813026" cy="813026"/>
          </a:xfrm>
          <a:prstGeom prst="rect">
            <a:avLst/>
          </a:prstGeom>
          <a:noFill/>
          <a:ln w="12700">
            <a:noFill/>
            <a:miter lim="800000"/>
            <a:headEnd/>
            <a:tailEnd/>
          </a:ln>
          <a:effectLst/>
        </p:spPr>
      </p:pic>
      <p:pic>
        <p:nvPicPr>
          <p:cNvPr id="6" name="Content Placeholder 3" descr="data.png"/>
          <p:cNvPicPr>
            <a:picLocks noChangeAspect="1"/>
          </p:cNvPicPr>
          <p:nvPr/>
        </p:nvPicPr>
        <p:blipFill>
          <a:blip r:embed="rId2"/>
          <a:stretch>
            <a:fillRect/>
          </a:stretch>
        </p:blipFill>
        <p:spPr bwMode="auto">
          <a:xfrm>
            <a:off x="1549400" y="838200"/>
            <a:ext cx="813026" cy="813026"/>
          </a:xfrm>
          <a:prstGeom prst="rect">
            <a:avLst/>
          </a:prstGeom>
          <a:noFill/>
          <a:ln w="12700">
            <a:noFill/>
            <a:miter lim="800000"/>
            <a:headEnd/>
            <a:tailEnd/>
          </a:ln>
          <a:effectLst/>
        </p:spPr>
      </p:pic>
      <p:pic>
        <p:nvPicPr>
          <p:cNvPr id="7" name="Content Placeholder 3" descr="data.png"/>
          <p:cNvPicPr>
            <a:picLocks noChangeAspect="1"/>
          </p:cNvPicPr>
          <p:nvPr/>
        </p:nvPicPr>
        <p:blipFill>
          <a:blip r:embed="rId2"/>
          <a:stretch>
            <a:fillRect/>
          </a:stretch>
        </p:blipFill>
        <p:spPr bwMode="auto">
          <a:xfrm>
            <a:off x="1092200" y="1143000"/>
            <a:ext cx="813026" cy="813026"/>
          </a:xfrm>
          <a:prstGeom prst="rect">
            <a:avLst/>
          </a:prstGeom>
          <a:noFill/>
          <a:ln w="12700">
            <a:noFill/>
            <a:miter lim="800000"/>
            <a:headEnd/>
            <a:tailEnd/>
          </a:ln>
          <a:effectLst/>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a:t>Using an ORM</a:t>
            </a:r>
          </a:p>
        </p:txBody>
      </p:sp>
      <p:sp>
        <p:nvSpPr>
          <p:cNvPr id="48130" name="Rectangle 2"/>
          <p:cNvSpPr>
            <a:spLocks noGrp="1" noChangeArrowheads="1"/>
          </p:cNvSpPr>
          <p:nvPr>
            <p:ph idx="1"/>
          </p:nvPr>
        </p:nvSpPr>
        <p:spPr>
          <a:ln/>
        </p:spPr>
        <p:txBody>
          <a:bodyPr/>
          <a:lstStyle/>
          <a:p>
            <a:pPr marL="903288"/>
            <a:r>
              <a:rPr lang="en-US" dirty="0">
                <a:latin typeface="Calibri"/>
                <a:cs typeface="Calibri"/>
              </a:rPr>
              <a:t>Fully SQL on-premise compatibility</a:t>
            </a:r>
          </a:p>
          <a:p>
            <a:pPr marL="903288"/>
            <a:r>
              <a:rPr lang="en-US" dirty="0">
                <a:latin typeface="Calibri"/>
                <a:cs typeface="Calibri"/>
              </a:rPr>
              <a:t>Entity Framework</a:t>
            </a:r>
          </a:p>
          <a:p>
            <a:pPr marL="903288"/>
            <a:r>
              <a:rPr lang="en-US" dirty="0">
                <a:latin typeface="Calibri"/>
                <a:cs typeface="Calibri"/>
              </a:rPr>
              <a:t>Linq2Sql</a:t>
            </a:r>
          </a:p>
          <a:p>
            <a:pPr marL="903288"/>
            <a:r>
              <a:rPr lang="en-US" dirty="0" err="1">
                <a:latin typeface="Calibri"/>
                <a:cs typeface="Calibri"/>
              </a:rPr>
              <a:t>NHibernate</a:t>
            </a:r>
            <a:endParaRPr lang="en-US" dirty="0">
              <a:latin typeface="Calibri"/>
              <a:cs typeface="Calibri"/>
            </a:endParaRPr>
          </a:p>
        </p:txBody>
      </p:sp>
      <p:pic>
        <p:nvPicPr>
          <p:cNvPr id="48131" name="Picture 3"/>
          <p:cNvPicPr>
            <a:picLocks noChangeAspect="1" noChangeArrowheads="1"/>
          </p:cNvPicPr>
          <p:nvPr/>
        </p:nvPicPr>
        <p:blipFill>
          <a:blip r:embed="rId2"/>
          <a:srcRect/>
          <a:stretch>
            <a:fillRect/>
          </a:stretch>
        </p:blipFill>
        <p:spPr bwMode="auto">
          <a:xfrm>
            <a:off x="876300" y="2921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dirty="0" smtClean="0"/>
              <a:t>Backup?</a:t>
            </a:r>
            <a:endParaRPr lang="en-US" dirty="0"/>
          </a:p>
        </p:txBody>
      </p:sp>
      <p:sp>
        <p:nvSpPr>
          <p:cNvPr id="48130" name="Rectangle 2"/>
          <p:cNvSpPr>
            <a:spLocks noGrp="1" noChangeArrowheads="1"/>
          </p:cNvSpPr>
          <p:nvPr>
            <p:ph idx="1"/>
          </p:nvPr>
        </p:nvSpPr>
        <p:spPr>
          <a:ln/>
        </p:spPr>
        <p:txBody>
          <a:bodyPr/>
          <a:lstStyle/>
          <a:p>
            <a:pPr marL="903288"/>
            <a:r>
              <a:rPr lang="en-US" dirty="0" smtClean="0">
                <a:latin typeface="Calibri"/>
                <a:cs typeface="Calibri"/>
              </a:rPr>
              <a:t>Currently no backup support – its coming!</a:t>
            </a:r>
          </a:p>
          <a:p>
            <a:pPr marL="903288"/>
            <a:r>
              <a:rPr lang="en-US" dirty="0" smtClean="0">
                <a:latin typeface="Calibri"/>
                <a:cs typeface="Calibri"/>
              </a:rPr>
              <a:t>Make notice of force </a:t>
            </a:r>
            <a:r>
              <a:rPr lang="en-US" dirty="0">
                <a:latin typeface="Calibri"/>
                <a:cs typeface="Calibri"/>
              </a:rPr>
              <a:t>m</a:t>
            </a:r>
            <a:r>
              <a:rPr lang="en-US" dirty="0" smtClean="0">
                <a:latin typeface="Calibri"/>
                <a:cs typeface="Calibri"/>
              </a:rPr>
              <a:t>ajeure in SLA</a:t>
            </a:r>
          </a:p>
          <a:p>
            <a:pPr marL="903288"/>
            <a:r>
              <a:rPr lang="en-US" dirty="0" smtClean="0">
                <a:latin typeface="Calibri"/>
                <a:cs typeface="Calibri"/>
              </a:rPr>
              <a:t>Use copies – TSQL “as COPY OF”</a:t>
            </a:r>
          </a:p>
          <a:p>
            <a:pPr marL="342900" indent="0">
              <a:buNone/>
            </a:pPr>
            <a:r>
              <a:rPr lang="en-US" dirty="0" smtClean="0">
                <a:latin typeface="Calibri"/>
                <a:cs typeface="Calibri"/>
              </a:rPr>
              <a:t>	</a:t>
            </a:r>
            <a:r>
              <a:rPr lang="en-US" sz="1800" dirty="0" smtClean="0">
                <a:latin typeface="Calibri"/>
                <a:cs typeface="Calibri"/>
              </a:rPr>
              <a:t>http</a:t>
            </a:r>
            <a:r>
              <a:rPr lang="en-US" sz="1800" dirty="0">
                <a:latin typeface="Calibri"/>
                <a:cs typeface="Calibri"/>
              </a:rPr>
              <a:t>://</a:t>
            </a:r>
            <a:r>
              <a:rPr lang="en-US" sz="1800" dirty="0" err="1">
                <a:latin typeface="Calibri"/>
                <a:cs typeface="Calibri"/>
              </a:rPr>
              <a:t>mooneyblog.mmdbsolutions.com</a:t>
            </a:r>
            <a:r>
              <a:rPr lang="en-US" sz="1800" dirty="0">
                <a:latin typeface="Calibri"/>
                <a:cs typeface="Calibri"/>
              </a:rPr>
              <a:t>/</a:t>
            </a:r>
            <a:r>
              <a:rPr lang="en-US" sz="1800" dirty="0" err="1">
                <a:latin typeface="Calibri"/>
                <a:cs typeface="Calibri"/>
              </a:rPr>
              <a:t>index.php</a:t>
            </a:r>
            <a:r>
              <a:rPr lang="en-US" sz="1800" dirty="0">
                <a:latin typeface="Calibri"/>
                <a:cs typeface="Calibri"/>
              </a:rPr>
              <a:t>/2011/01/11/simple-database-backups-with-</a:t>
            </a:r>
            <a:r>
              <a:rPr lang="en-US" sz="1800" dirty="0" err="1">
                <a:latin typeface="Calibri"/>
                <a:cs typeface="Calibri"/>
              </a:rPr>
              <a:t>sql</a:t>
            </a:r>
            <a:r>
              <a:rPr lang="en-US" sz="1800" dirty="0">
                <a:latin typeface="Calibri"/>
                <a:cs typeface="Calibri"/>
              </a:rPr>
              <a:t>-azure</a:t>
            </a:r>
          </a:p>
        </p:txBody>
      </p:sp>
      <p:pic>
        <p:nvPicPr>
          <p:cNvPr id="5"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pic>
        <p:nvPicPr>
          <p:cNvPr id="2" name="Picture 1"/>
          <p:cNvPicPr>
            <a:picLocks noChangeAspect="1"/>
          </p:cNvPicPr>
          <p:nvPr/>
        </p:nvPicPr>
        <p:blipFill>
          <a:blip r:embed="rId3"/>
          <a:stretch>
            <a:fillRect/>
          </a:stretch>
        </p:blipFill>
        <p:spPr>
          <a:xfrm>
            <a:off x="2037904" y="6388968"/>
            <a:ext cx="9019949" cy="720080"/>
          </a:xfrm>
          <a:prstGeom prst="rect">
            <a:avLst/>
          </a:prstGeom>
        </p:spPr>
      </p:pic>
    </p:spTree>
    <p:extLst>
      <p:ext uri="{BB962C8B-B14F-4D97-AF65-F5344CB8AC3E}">
        <p14:creationId xmlns:p14="http://schemas.microsoft.com/office/powerpoint/2010/main" val="354290778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dirty="0" smtClean="0"/>
              <a:t>SQL Azure Data Sync</a:t>
            </a:r>
            <a:endParaRPr lang="en-US" dirty="0"/>
          </a:p>
        </p:txBody>
      </p:sp>
      <p:sp>
        <p:nvSpPr>
          <p:cNvPr id="48130" name="Rectangle 2"/>
          <p:cNvSpPr>
            <a:spLocks noGrp="1" noChangeArrowheads="1"/>
          </p:cNvSpPr>
          <p:nvPr>
            <p:ph idx="1"/>
          </p:nvPr>
        </p:nvSpPr>
        <p:spPr>
          <a:ln/>
        </p:spPr>
        <p:txBody>
          <a:bodyPr/>
          <a:lstStyle/>
          <a:p>
            <a:pPr marL="903288"/>
            <a:r>
              <a:rPr lang="en-US" dirty="0" smtClean="0">
                <a:latin typeface="Calibri"/>
                <a:cs typeface="Calibri"/>
              </a:rPr>
              <a:t>Currently in CPT</a:t>
            </a:r>
          </a:p>
          <a:p>
            <a:pPr marL="903288"/>
            <a:r>
              <a:rPr lang="en-US" dirty="0" smtClean="0">
                <a:latin typeface="Calibri"/>
                <a:cs typeface="Calibri"/>
              </a:rPr>
              <a:t>Sync on-premise with SQL Azure</a:t>
            </a:r>
          </a:p>
          <a:p>
            <a:pPr marL="903288"/>
            <a:r>
              <a:rPr lang="en-US" dirty="0" smtClean="0">
                <a:latin typeface="Calibri"/>
                <a:cs typeface="Calibri"/>
              </a:rPr>
              <a:t>Sync Azure to Azure</a:t>
            </a:r>
            <a:endParaRPr lang="en-US" dirty="0">
              <a:latin typeface="Calibri"/>
              <a:cs typeface="Calibri"/>
            </a:endParaRPr>
          </a:p>
        </p:txBody>
      </p:sp>
      <p:pic>
        <p:nvPicPr>
          <p:cNvPr id="5"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47029857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dirty="0" smtClean="0"/>
              <a:t>Business Intelligence</a:t>
            </a:r>
            <a:endParaRPr lang="en-US" dirty="0"/>
          </a:p>
        </p:txBody>
      </p:sp>
      <p:sp>
        <p:nvSpPr>
          <p:cNvPr id="48130" name="Rectangle 2"/>
          <p:cNvSpPr>
            <a:spLocks noGrp="1" noChangeArrowheads="1"/>
          </p:cNvSpPr>
          <p:nvPr>
            <p:ph idx="1"/>
          </p:nvPr>
        </p:nvSpPr>
        <p:spPr>
          <a:ln/>
        </p:spPr>
        <p:txBody>
          <a:bodyPr/>
          <a:lstStyle/>
          <a:p>
            <a:pPr marL="903288"/>
            <a:r>
              <a:rPr lang="en-US" dirty="0" smtClean="0">
                <a:latin typeface="Calibri"/>
                <a:cs typeface="Calibri"/>
              </a:rPr>
              <a:t>Business Intelligence Design Studio</a:t>
            </a:r>
          </a:p>
          <a:p>
            <a:pPr marL="903288"/>
            <a:r>
              <a:rPr lang="en-US" dirty="0" smtClean="0">
                <a:latin typeface="Calibri"/>
                <a:cs typeface="Calibri"/>
              </a:rPr>
              <a:t>Report Builder – deploy through BIDS</a:t>
            </a:r>
          </a:p>
          <a:p>
            <a:pPr marL="903288"/>
            <a:r>
              <a:rPr lang="en-US" dirty="0" smtClean="0">
                <a:latin typeface="Calibri"/>
                <a:cs typeface="Calibri"/>
              </a:rPr>
              <a:t>Security : SQL Azure username/password</a:t>
            </a:r>
            <a:endParaRPr lang="en-US" dirty="0">
              <a:latin typeface="Calibri"/>
              <a:cs typeface="Calibri"/>
            </a:endParaRPr>
          </a:p>
        </p:txBody>
      </p:sp>
      <p:pic>
        <p:nvPicPr>
          <p:cNvPr id="5"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248128288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476500" y="152400"/>
            <a:ext cx="9448800" cy="2095500"/>
          </a:xfrm>
          <a:ln/>
        </p:spPr>
        <p:txBody>
          <a:bodyPr/>
          <a:lstStyle/>
          <a:p>
            <a:pPr algn="l"/>
            <a:r>
              <a:rPr lang="en-US" dirty="0" smtClean="0"/>
              <a:t>Project Crescent</a:t>
            </a:r>
            <a:endParaRPr lang="en-US" dirty="0"/>
          </a:p>
        </p:txBody>
      </p:sp>
      <p:sp>
        <p:nvSpPr>
          <p:cNvPr id="48130" name="Rectangle 2"/>
          <p:cNvSpPr>
            <a:spLocks noGrp="1" noChangeArrowheads="1"/>
          </p:cNvSpPr>
          <p:nvPr>
            <p:ph idx="1"/>
          </p:nvPr>
        </p:nvSpPr>
        <p:spPr>
          <a:ln/>
        </p:spPr>
        <p:txBody>
          <a:bodyPr/>
          <a:lstStyle/>
          <a:p>
            <a:pPr marL="903288"/>
            <a:r>
              <a:rPr lang="en-US" dirty="0" smtClean="0">
                <a:latin typeface="Calibri"/>
                <a:cs typeface="Calibri"/>
              </a:rPr>
              <a:t>Part of “Denali” – next SQL release</a:t>
            </a:r>
          </a:p>
          <a:p>
            <a:pPr marL="903288"/>
            <a:r>
              <a:rPr lang="en-US" dirty="0" smtClean="0">
                <a:latin typeface="Calibri"/>
                <a:cs typeface="Calibri"/>
              </a:rPr>
              <a:t>Silverlight based</a:t>
            </a:r>
          </a:p>
          <a:p>
            <a:pPr marL="903288"/>
            <a:r>
              <a:rPr lang="en-US" dirty="0" err="1" smtClean="0">
                <a:latin typeface="Calibri"/>
                <a:cs typeface="Calibri"/>
              </a:rPr>
              <a:t>Realtime</a:t>
            </a:r>
            <a:r>
              <a:rPr lang="en-US" dirty="0" smtClean="0">
                <a:latin typeface="Calibri"/>
                <a:cs typeface="Calibri"/>
              </a:rPr>
              <a:t> interactive reporting</a:t>
            </a:r>
          </a:p>
          <a:p>
            <a:pPr marL="342900" indent="0">
              <a:buNone/>
            </a:pPr>
            <a:endParaRPr lang="en-US" dirty="0">
              <a:latin typeface="Calibri"/>
              <a:cs typeface="Calibri"/>
            </a:endParaRPr>
          </a:p>
        </p:txBody>
      </p:sp>
      <p:pic>
        <p:nvPicPr>
          <p:cNvPr id="5" name="Picture 2"/>
          <p:cNvPicPr>
            <a:picLocks noChangeAspect="1" noChangeArrowheads="1"/>
          </p:cNvPicPr>
          <p:nvPr/>
        </p:nvPicPr>
        <p:blipFill>
          <a:blip r:embed="rId2"/>
          <a:srcRect/>
          <a:stretch>
            <a:fillRect/>
          </a:stretch>
        </p:blipFill>
        <p:spPr bwMode="auto">
          <a:xfrm>
            <a:off x="927100" y="393700"/>
            <a:ext cx="1625600" cy="1625600"/>
          </a:xfrm>
          <a:prstGeom prst="rect">
            <a:avLst/>
          </a:prstGeom>
          <a:noFill/>
          <a:ln w="12700" cap="flat">
            <a:noFill/>
            <a:miter lim="800000"/>
            <a:headEnd/>
            <a:tailEnd/>
          </a:ln>
        </p:spPr>
      </p:pic>
      <p:sp>
        <p:nvSpPr>
          <p:cNvPr id="2" name="Rectangle 1"/>
          <p:cNvSpPr/>
          <p:nvPr/>
        </p:nvSpPr>
        <p:spPr>
          <a:xfrm>
            <a:off x="237704" y="8333184"/>
            <a:ext cx="12385376" cy="400110"/>
          </a:xfrm>
          <a:prstGeom prst="rect">
            <a:avLst/>
          </a:prstGeom>
        </p:spPr>
        <p:txBody>
          <a:bodyPr wrap="square">
            <a:spAutoFit/>
          </a:bodyPr>
          <a:lstStyle/>
          <a:p>
            <a:r>
              <a:rPr lang="en-US" sz="2000" dirty="0"/>
              <a:t>http://</a:t>
            </a:r>
            <a:r>
              <a:rPr lang="en-US" sz="2000" dirty="0" err="1"/>
              <a:t>blogs.msdn.com</a:t>
            </a:r>
            <a:r>
              <a:rPr lang="en-US" sz="2000" dirty="0"/>
              <a:t>/b/bi/archive/2010/11/09/data-visualization-done-right-project-</a:t>
            </a:r>
            <a:r>
              <a:rPr lang="en-US" sz="2000" dirty="0" err="1"/>
              <a:t>crescent.aspx</a:t>
            </a:r>
            <a:endParaRPr lang="en-US" sz="2000" dirty="0"/>
          </a:p>
        </p:txBody>
      </p:sp>
    </p:spTree>
    <p:extLst>
      <p:ext uri="{BB962C8B-B14F-4D97-AF65-F5344CB8AC3E}">
        <p14:creationId xmlns:p14="http://schemas.microsoft.com/office/powerpoint/2010/main" val="247842737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srcRect/>
          <a:stretch>
            <a:fillRect/>
          </a:stretch>
        </p:blipFill>
        <p:spPr bwMode="auto">
          <a:xfrm>
            <a:off x="5359400" y="2971800"/>
            <a:ext cx="2097087" cy="27813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673100" y="4533900"/>
            <a:ext cx="11658600" cy="2095500"/>
          </a:xfrm>
          <a:ln/>
        </p:spPr>
        <p:txBody>
          <a:bodyPr/>
          <a:lstStyle/>
          <a:p>
            <a:r>
              <a:rPr lang="en-US"/>
              <a:t>Storage</a:t>
            </a:r>
          </a:p>
        </p:txBody>
      </p:sp>
      <p:pic>
        <p:nvPicPr>
          <p:cNvPr id="49154" name="Picture 2"/>
          <p:cNvPicPr>
            <a:picLocks noChangeAspect="1" noChangeArrowheads="1"/>
          </p:cNvPicPr>
          <p:nvPr/>
        </p:nvPicPr>
        <p:blipFill>
          <a:blip r:embed="rId2"/>
          <a:srcRect/>
          <a:stretch>
            <a:fillRect/>
          </a:stretch>
        </p:blipFill>
        <p:spPr bwMode="auto">
          <a:xfrm>
            <a:off x="5689600" y="33401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476500" y="152400"/>
            <a:ext cx="9448800" cy="2095500"/>
          </a:xfrm>
          <a:ln/>
        </p:spPr>
        <p:txBody>
          <a:bodyPr/>
          <a:lstStyle/>
          <a:p>
            <a:pPr algn="l"/>
            <a:r>
              <a:rPr lang="en-US" dirty="0" smtClean="0"/>
              <a:t>Storage</a:t>
            </a:r>
            <a:endParaRPr lang="en-US" dirty="0"/>
          </a:p>
        </p:txBody>
      </p:sp>
      <p:sp>
        <p:nvSpPr>
          <p:cNvPr id="7" name="Content Placeholder 2"/>
          <p:cNvSpPr>
            <a:spLocks noGrp="1"/>
          </p:cNvSpPr>
          <p:nvPr>
            <p:ph idx="1"/>
          </p:nvPr>
        </p:nvSpPr>
        <p:spPr>
          <a:xfrm>
            <a:off x="863600" y="2209800"/>
            <a:ext cx="11201400" cy="6172200"/>
          </a:xfrm>
        </p:spPr>
        <p:txBody>
          <a:bodyPr anchor="t">
            <a:normAutofit/>
          </a:bodyPr>
          <a:lstStyle/>
          <a:p>
            <a:r>
              <a:rPr lang="en-US" dirty="0" smtClean="0"/>
              <a:t>Create a Storage Account</a:t>
            </a:r>
          </a:p>
          <a:p>
            <a:r>
              <a:rPr lang="en-US" dirty="0" smtClean="0"/>
              <a:t>Endpoints</a:t>
            </a:r>
          </a:p>
          <a:p>
            <a:r>
              <a:rPr lang="en-US" dirty="0" smtClean="0"/>
              <a:t>Access Keys</a:t>
            </a:r>
          </a:p>
          <a:p>
            <a:r>
              <a:rPr lang="en-US" dirty="0" smtClean="0"/>
              <a:t>CDN</a:t>
            </a:r>
            <a:endParaRPr lang="en-US" dirty="0"/>
          </a:p>
        </p:txBody>
      </p:sp>
      <p:pic>
        <p:nvPicPr>
          <p:cNvPr id="5" name="Picture 4" descr="cabinet_open.png"/>
          <p:cNvPicPr>
            <a:picLocks noChangeAspect="1"/>
          </p:cNvPicPr>
          <p:nvPr/>
        </p:nvPicPr>
        <p:blipFill>
          <a:blip r:embed="rId3"/>
          <a:stretch>
            <a:fillRect/>
          </a:stretch>
        </p:blipFill>
        <p:spPr>
          <a:xfrm>
            <a:off x="1016000" y="381000"/>
            <a:ext cx="1626052" cy="1626052"/>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200" y="3200400"/>
            <a:ext cx="6867182"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20121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476500" y="152400"/>
            <a:ext cx="9448800" cy="2095500"/>
          </a:xfrm>
          <a:ln/>
        </p:spPr>
        <p:txBody>
          <a:bodyPr/>
          <a:lstStyle/>
          <a:p>
            <a:pPr algn="l"/>
            <a:r>
              <a:rPr lang="en-US" dirty="0" smtClean="0"/>
              <a:t>Storage</a:t>
            </a:r>
            <a:endParaRPr lang="en-US" dirty="0"/>
          </a:p>
        </p:txBody>
      </p:sp>
      <p:sp>
        <p:nvSpPr>
          <p:cNvPr id="7" name="Content Placeholder 2"/>
          <p:cNvSpPr>
            <a:spLocks noGrp="1"/>
          </p:cNvSpPr>
          <p:nvPr>
            <p:ph idx="1"/>
          </p:nvPr>
        </p:nvSpPr>
        <p:spPr>
          <a:xfrm>
            <a:off x="863600" y="2209800"/>
            <a:ext cx="11201400" cy="6172200"/>
          </a:xfrm>
        </p:spPr>
        <p:txBody>
          <a:bodyPr anchor="t">
            <a:normAutofit fontScale="92500"/>
          </a:bodyPr>
          <a:lstStyle/>
          <a:p>
            <a:pPr>
              <a:spcBef>
                <a:spcPts val="0"/>
              </a:spcBef>
            </a:pPr>
            <a:r>
              <a:rPr lang="en-US" dirty="0" smtClean="0"/>
              <a:t>100 TB per account</a:t>
            </a:r>
          </a:p>
          <a:p>
            <a:pPr>
              <a:spcBef>
                <a:spcPts val="0"/>
              </a:spcBef>
            </a:pPr>
            <a:r>
              <a:rPr lang="en-US" dirty="0" smtClean="0"/>
              <a:t>Blobs, Drives, Tables, Queues</a:t>
            </a:r>
          </a:p>
          <a:p>
            <a:pPr>
              <a:spcBef>
                <a:spcPts val="0"/>
              </a:spcBef>
            </a:pPr>
            <a:r>
              <a:rPr lang="en-US" dirty="0" smtClean="0"/>
              <a:t>Designed for the cloud</a:t>
            </a:r>
          </a:p>
          <a:p>
            <a:pPr lvl="1">
              <a:spcBef>
                <a:spcPts val="0"/>
              </a:spcBef>
            </a:pPr>
            <a:r>
              <a:rPr lang="en-US" dirty="0" smtClean="0"/>
              <a:t>3 replicas</a:t>
            </a:r>
          </a:p>
          <a:p>
            <a:pPr lvl="1">
              <a:spcBef>
                <a:spcPts val="0"/>
              </a:spcBef>
            </a:pPr>
            <a:r>
              <a:rPr lang="en-US" dirty="0" smtClean="0"/>
              <a:t>Guaranteed consistency</a:t>
            </a:r>
          </a:p>
          <a:p>
            <a:pPr>
              <a:spcBef>
                <a:spcPts val="0"/>
              </a:spcBef>
            </a:pPr>
            <a:r>
              <a:rPr lang="en-US" dirty="0" smtClean="0"/>
              <a:t>Accessible directly from the internet via REST API </a:t>
            </a:r>
          </a:p>
          <a:p>
            <a:pPr lvl="1">
              <a:spcBef>
                <a:spcPts val="0"/>
              </a:spcBef>
            </a:pPr>
            <a:r>
              <a:rPr lang="en-US" dirty="0" smtClean="0"/>
              <a:t>.NET Client library supported</a:t>
            </a:r>
          </a:p>
          <a:p>
            <a:pPr>
              <a:spcBef>
                <a:spcPts val="0"/>
              </a:spcBef>
            </a:pPr>
            <a:r>
              <a:rPr lang="en-US" dirty="0" smtClean="0"/>
              <a:t>Does not require compute</a:t>
            </a:r>
          </a:p>
          <a:p>
            <a:pPr>
              <a:spcBef>
                <a:spcPts val="0"/>
              </a:spcBef>
            </a:pPr>
            <a:r>
              <a:rPr lang="en-US" dirty="0" smtClean="0"/>
              <a:t>Storage account drives unique URL, e.g.:</a:t>
            </a:r>
          </a:p>
          <a:p>
            <a:pPr lvl="1">
              <a:spcBef>
                <a:spcPts val="0"/>
              </a:spcBef>
            </a:pPr>
            <a:r>
              <a:rPr lang="en-US" dirty="0" smtClean="0"/>
              <a:t>https://&lt;</a:t>
            </a:r>
            <a:r>
              <a:rPr lang="en-US" dirty="0" err="1" smtClean="0"/>
              <a:t>youraccount</a:t>
            </a:r>
            <a:r>
              <a:rPr lang="en-US" dirty="0" smtClean="0"/>
              <a:t>&gt;.</a:t>
            </a:r>
            <a:r>
              <a:rPr lang="en-US" dirty="0" err="1" smtClean="0"/>
              <a:t>blob.core.windows.net</a:t>
            </a:r>
            <a:endParaRPr lang="en-US" dirty="0" smtClean="0"/>
          </a:p>
          <a:p>
            <a:pPr>
              <a:spcBef>
                <a:spcPts val="0"/>
              </a:spcBef>
              <a:buNone/>
            </a:pPr>
            <a:endParaRPr lang="en-US" dirty="0" smtClean="0"/>
          </a:p>
        </p:txBody>
      </p:sp>
      <p:pic>
        <p:nvPicPr>
          <p:cNvPr id="5" name="Picture 4" descr="cabinet_open.png"/>
          <p:cNvPicPr>
            <a:picLocks noChangeAspect="1"/>
          </p:cNvPicPr>
          <p:nvPr/>
        </p:nvPicPr>
        <p:blipFill>
          <a:blip r:embed="rId3"/>
          <a:stretch>
            <a:fillRect/>
          </a:stretch>
        </p:blipFill>
        <p:spPr>
          <a:xfrm>
            <a:off x="10160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71493" y="1737667"/>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4" name="Straight Arrow Connector 3"/>
          <p:cNvCxnSpPr/>
          <p:nvPr/>
        </p:nvCxnSpPr>
        <p:spPr bwMode="auto">
          <a:xfrm rot="16200000" flipV="1">
            <a:off x="1179781" y="3080821"/>
            <a:ext cx="1273277" cy="4"/>
          </a:xfrm>
          <a:prstGeom prst="straightConnector1">
            <a:avLst/>
          </a:prstGeom>
          <a:ln w="2540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1816419" y="3719223"/>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878510" y="3435906"/>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Usage</a:t>
            </a:r>
          </a:p>
        </p:txBody>
      </p:sp>
      <p:sp>
        <p:nvSpPr>
          <p:cNvPr id="7" name="Rectangle 6"/>
          <p:cNvSpPr/>
          <p:nvPr/>
        </p:nvSpPr>
        <p:spPr>
          <a:xfrm rot="16200000">
            <a:off x="1085812" y="2965904"/>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8" name="Rectangle 7"/>
          <p:cNvSpPr/>
          <p:nvPr/>
        </p:nvSpPr>
        <p:spPr>
          <a:xfrm>
            <a:off x="2987364" y="3863708"/>
            <a:ext cx="942147"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cxnSp>
        <p:nvCxnSpPr>
          <p:cNvPr id="9" name="Straight Arrow Connector 8"/>
          <p:cNvCxnSpPr/>
          <p:nvPr/>
        </p:nvCxnSpPr>
        <p:spPr bwMode="auto">
          <a:xfrm flipV="1">
            <a:off x="1816419" y="3244676"/>
            <a:ext cx="1086908" cy="92966"/>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3976627" y="3214838"/>
            <a:ext cx="1138763" cy="12280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1" name="Text Placeholder 6"/>
          <p:cNvSpPr txBox="1">
            <a:spLocks/>
          </p:cNvSpPr>
          <p:nvPr/>
        </p:nvSpPr>
        <p:spPr bwMode="auto">
          <a:xfrm>
            <a:off x="1789625" y="3437293"/>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a:t>
            </a:r>
          </a:p>
        </p:txBody>
      </p:sp>
      <p:cxnSp>
        <p:nvCxnSpPr>
          <p:cNvPr id="12" name="Straight Connector 11"/>
          <p:cNvCxnSpPr/>
          <p:nvPr/>
        </p:nvCxnSpPr>
        <p:spPr bwMode="auto">
          <a:xfrm rot="5400000" flipH="1" flipV="1">
            <a:off x="3371590" y="3113775"/>
            <a:ext cx="1213217" cy="1670"/>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859927" y="2730429"/>
            <a:ext cx="1191799" cy="678477"/>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endParaRPr lang="en-US" sz="1100" b="1" dirty="0"/>
          </a:p>
          <a:p>
            <a:pPr marL="325115" indent="-325115" defTabSz="1300460" eaLnBrk="0" hangingPunct="0">
              <a:lnSpc>
                <a:spcPts val="1138"/>
              </a:lnSpc>
              <a:spcAft>
                <a:spcPts val="853"/>
              </a:spcAft>
              <a:buClr>
                <a:srgbClr val="000000"/>
              </a:buClr>
            </a:pPr>
            <a:r>
              <a:rPr lang="en-US" sz="1100" b="1" dirty="0"/>
              <a:t>Inactivity</a:t>
            </a:r>
          </a:p>
          <a:p>
            <a:pPr marL="325115" indent="-325115" defTabSz="1300460" eaLnBrk="0" hangingPunct="0">
              <a:lnSpc>
                <a:spcPts val="1138"/>
              </a:lnSpc>
              <a:spcAft>
                <a:spcPts val="853"/>
              </a:spcAft>
              <a:buClr>
                <a:srgbClr val="000000"/>
              </a:buClr>
            </a:pPr>
            <a:r>
              <a:rPr lang="en-US" sz="1100" b="1" dirty="0"/>
              <a:t>Period </a:t>
            </a:r>
          </a:p>
        </p:txBody>
      </p:sp>
      <p:cxnSp>
        <p:nvCxnSpPr>
          <p:cNvPr id="14" name="Straight Connector 13"/>
          <p:cNvCxnSpPr/>
          <p:nvPr/>
        </p:nvCxnSpPr>
        <p:spPr bwMode="auto">
          <a:xfrm rot="5400000" flipH="1" flipV="1">
            <a:off x="2319518" y="3113775"/>
            <a:ext cx="1213217" cy="1670"/>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5" name="TextBox 14"/>
          <p:cNvSpPr txBox="1"/>
          <p:nvPr/>
        </p:nvSpPr>
        <p:spPr>
          <a:xfrm>
            <a:off x="2147661" y="1807669"/>
            <a:ext cx="2510492" cy="525272"/>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“On and Off “  </a:t>
            </a:r>
          </a:p>
        </p:txBody>
      </p:sp>
      <p:sp>
        <p:nvSpPr>
          <p:cNvPr id="16" name="Rectangle 15"/>
          <p:cNvSpPr/>
          <p:nvPr/>
        </p:nvSpPr>
        <p:spPr>
          <a:xfrm>
            <a:off x="776070" y="4295360"/>
            <a:ext cx="5412157" cy="1050544"/>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On &amp; off workloads (e.g. batch job)</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Over provisioned capacity is wasted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Time to market can be cumbersome </a:t>
            </a:r>
          </a:p>
        </p:txBody>
      </p:sp>
      <p:sp>
        <p:nvSpPr>
          <p:cNvPr id="17" name="Rectangle 16"/>
          <p:cNvSpPr/>
          <p:nvPr/>
        </p:nvSpPr>
        <p:spPr bwMode="auto">
          <a:xfrm>
            <a:off x="1208408" y="5605908"/>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18" name="Straight Arrow Connector 17"/>
          <p:cNvCxnSpPr/>
          <p:nvPr/>
        </p:nvCxnSpPr>
        <p:spPr bwMode="auto">
          <a:xfrm rot="16200000" flipV="1">
            <a:off x="1154285" y="6939118"/>
            <a:ext cx="1273277" cy="4"/>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1790921" y="7577518"/>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1060316" y="6824198"/>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21" name="Rectangle 20"/>
          <p:cNvSpPr/>
          <p:nvPr/>
        </p:nvSpPr>
        <p:spPr>
          <a:xfrm>
            <a:off x="2928338" y="7713097"/>
            <a:ext cx="942147" cy="284068"/>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sp>
        <p:nvSpPr>
          <p:cNvPr id="22" name="TextBox 21"/>
          <p:cNvSpPr txBox="1"/>
          <p:nvPr/>
        </p:nvSpPr>
        <p:spPr>
          <a:xfrm>
            <a:off x="1544268" y="5656019"/>
            <a:ext cx="3794716" cy="914094"/>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“Unpredictable Bursting“  </a:t>
            </a:r>
          </a:p>
        </p:txBody>
      </p:sp>
      <p:sp>
        <p:nvSpPr>
          <p:cNvPr id="23" name="Text Placeholder 6"/>
          <p:cNvSpPr txBox="1">
            <a:spLocks/>
          </p:cNvSpPr>
          <p:nvPr/>
        </p:nvSpPr>
        <p:spPr bwMode="auto">
          <a:xfrm>
            <a:off x="2831528" y="7297939"/>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 Usage </a:t>
            </a:r>
          </a:p>
        </p:txBody>
      </p:sp>
      <p:sp>
        <p:nvSpPr>
          <p:cNvPr id="24" name="Rectangle 23"/>
          <p:cNvSpPr/>
          <p:nvPr/>
        </p:nvSpPr>
        <p:spPr>
          <a:xfrm>
            <a:off x="833833" y="8156209"/>
            <a:ext cx="5380255" cy="1670199"/>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Unexpected/unplanned peak in demand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Sudden spike impacts performance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Can’t over provision for extreme cases </a:t>
            </a:r>
          </a:p>
        </p:txBody>
      </p:sp>
      <p:grpSp>
        <p:nvGrpSpPr>
          <p:cNvPr id="25" name="Group 24"/>
          <p:cNvGrpSpPr/>
          <p:nvPr/>
        </p:nvGrpSpPr>
        <p:grpSpPr>
          <a:xfrm>
            <a:off x="1839012" y="6464299"/>
            <a:ext cx="3308836" cy="700270"/>
            <a:chOff x="5574420" y="5257417"/>
            <a:chExt cx="3253688" cy="721360"/>
          </a:xfrm>
        </p:grpSpPr>
        <p:cxnSp>
          <p:nvCxnSpPr>
            <p:cNvPr id="26" name="Straight Arrow Connector 25"/>
            <p:cNvCxnSpPr/>
            <p:nvPr/>
          </p:nvCxnSpPr>
          <p:spPr bwMode="auto">
            <a:xfrm>
              <a:off x="7600265" y="5975286"/>
              <a:ext cx="1227843" cy="2508"/>
            </a:xfrm>
            <a:prstGeom prst="straightConnector1">
              <a:avLst/>
            </a:pr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p:spPr>
        </p:cxnSp>
        <p:cxnSp>
          <p:nvCxnSpPr>
            <p:cNvPr id="27" name="Straight Connector 26"/>
            <p:cNvCxnSpPr>
              <a:endCxn id="28" idx="0"/>
            </p:cNvCxnSpPr>
            <p:nvPr/>
          </p:nvCxnSpPr>
          <p:spPr bwMode="auto">
            <a:xfrm flipV="1">
              <a:off x="5574420" y="5967876"/>
              <a:ext cx="1219909" cy="740"/>
            </a:xfrm>
            <a:prstGeom prst="line">
              <a:avLst/>
            </a:pr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cxnSp>
        <p:sp>
          <p:nvSpPr>
            <p:cNvPr id="28" name="Freeform 27"/>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pPr algn="ctr"/>
              <a:endParaRPr lang="en-US" dirty="0"/>
            </a:p>
          </p:txBody>
        </p:sp>
      </p:grpSp>
      <p:sp>
        <p:nvSpPr>
          <p:cNvPr id="29" name="Rectangle 28"/>
          <p:cNvSpPr/>
          <p:nvPr/>
        </p:nvSpPr>
        <p:spPr bwMode="auto">
          <a:xfrm>
            <a:off x="7370728" y="1733974"/>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30" name="Straight Arrow Connector 29"/>
          <p:cNvCxnSpPr/>
          <p:nvPr/>
        </p:nvCxnSpPr>
        <p:spPr bwMode="auto">
          <a:xfrm rot="16200000" flipV="1">
            <a:off x="7379016" y="3077128"/>
            <a:ext cx="1273277" cy="4"/>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8015654" y="3715529"/>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32" name="Text Placeholder 6"/>
          <p:cNvSpPr txBox="1">
            <a:spLocks/>
          </p:cNvSpPr>
          <p:nvPr/>
        </p:nvSpPr>
        <p:spPr bwMode="auto">
          <a:xfrm>
            <a:off x="10096202" y="3329319"/>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 Usage</a:t>
            </a:r>
          </a:p>
        </p:txBody>
      </p:sp>
      <p:sp>
        <p:nvSpPr>
          <p:cNvPr id="33" name="Rectangle 32"/>
          <p:cNvSpPr/>
          <p:nvPr/>
        </p:nvSpPr>
        <p:spPr>
          <a:xfrm rot="16200000">
            <a:off x="7285047" y="2962209"/>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34" name="Rectangle 33"/>
          <p:cNvSpPr/>
          <p:nvPr/>
        </p:nvSpPr>
        <p:spPr>
          <a:xfrm>
            <a:off x="9186599" y="3860014"/>
            <a:ext cx="942147" cy="284068"/>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sp>
        <p:nvSpPr>
          <p:cNvPr id="35" name="TextBox 34"/>
          <p:cNvSpPr txBox="1"/>
          <p:nvPr/>
        </p:nvSpPr>
        <p:spPr>
          <a:xfrm>
            <a:off x="7531830" y="1794030"/>
            <a:ext cx="4056850" cy="525272"/>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“Growing Fast“  </a:t>
            </a:r>
          </a:p>
        </p:txBody>
      </p:sp>
      <p:sp>
        <p:nvSpPr>
          <p:cNvPr id="36" name="Rectangle 35"/>
          <p:cNvSpPr/>
          <p:nvPr/>
        </p:nvSpPr>
        <p:spPr>
          <a:xfrm>
            <a:off x="7066825" y="4297910"/>
            <a:ext cx="5361240" cy="1977975"/>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Successful services needs to grow/scale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Keeping up w/ growth is big IT challenge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Cannot provision hardware fast enough</a:t>
            </a:r>
          </a:p>
        </p:txBody>
      </p:sp>
      <p:sp>
        <p:nvSpPr>
          <p:cNvPr id="37" name="Freeform 36"/>
          <p:cNvSpPr/>
          <p:nvPr/>
        </p:nvSpPr>
        <p:spPr>
          <a:xfrm>
            <a:off x="7864945" y="2449060"/>
            <a:ext cx="3446777" cy="1224028"/>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a:scene3d>
            <a:camera prst="perspectiveLeft"/>
            <a:lightRig rig="threePt" dir="t"/>
          </a:scene3d>
        </p:spPr>
        <p:txBody>
          <a:bodyPr lIns="130046" tIns="65023" rIns="130046" bIns="65023" rtlCol="0" anchor="ctr"/>
          <a:lstStyle/>
          <a:p>
            <a:pPr algn="ctr"/>
            <a:endParaRPr lang="en-US" dirty="0"/>
          </a:p>
        </p:txBody>
      </p:sp>
      <p:sp>
        <p:nvSpPr>
          <p:cNvPr id="38" name="Rectangle 37"/>
          <p:cNvSpPr/>
          <p:nvPr/>
        </p:nvSpPr>
        <p:spPr bwMode="auto">
          <a:xfrm>
            <a:off x="7414043" y="5603094"/>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39" name="Straight Arrow Connector 38"/>
          <p:cNvCxnSpPr/>
          <p:nvPr/>
        </p:nvCxnSpPr>
        <p:spPr bwMode="auto">
          <a:xfrm rot="16200000" flipV="1">
            <a:off x="7422331" y="6946248"/>
            <a:ext cx="1273277" cy="4"/>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8058969" y="7584649"/>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7328362" y="6831329"/>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42" name="Rectangle 41"/>
          <p:cNvSpPr/>
          <p:nvPr/>
        </p:nvSpPr>
        <p:spPr>
          <a:xfrm>
            <a:off x="9214537" y="7729134"/>
            <a:ext cx="942147" cy="284068"/>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sp>
        <p:nvSpPr>
          <p:cNvPr id="43" name="Text Placeholder 6"/>
          <p:cNvSpPr txBox="1">
            <a:spLocks/>
          </p:cNvSpPr>
          <p:nvPr/>
        </p:nvSpPr>
        <p:spPr bwMode="auto">
          <a:xfrm>
            <a:off x="10564736" y="7106484"/>
            <a:ext cx="1218981" cy="191455"/>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 Usage </a:t>
            </a:r>
          </a:p>
        </p:txBody>
      </p:sp>
      <p:sp>
        <p:nvSpPr>
          <p:cNvPr id="44" name="TextBox 43"/>
          <p:cNvSpPr txBox="1"/>
          <p:nvPr/>
        </p:nvSpPr>
        <p:spPr>
          <a:xfrm>
            <a:off x="7575145" y="5663150"/>
            <a:ext cx="4056850" cy="525272"/>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“Predictable Bursting“  </a:t>
            </a:r>
          </a:p>
        </p:txBody>
      </p:sp>
      <p:sp>
        <p:nvSpPr>
          <p:cNvPr id="45" name="Rectangle 44"/>
          <p:cNvSpPr/>
          <p:nvPr/>
        </p:nvSpPr>
        <p:spPr>
          <a:xfrm>
            <a:off x="7048088" y="8204659"/>
            <a:ext cx="5682452" cy="1356952"/>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Services with micro seasonality trends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Peaks due to periodic increased demand</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IT complexity and wasted capacity   </a:t>
            </a:r>
          </a:p>
          <a:p>
            <a:pPr marL="478641" lvl="1" indent="-478641" defTabSz="1300353">
              <a:buBlip>
                <a:blip r:embed="rId3"/>
              </a:buBlip>
            </a:pPr>
            <a:endPar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endParaRPr>
          </a:p>
        </p:txBody>
      </p:sp>
      <p:grpSp>
        <p:nvGrpSpPr>
          <p:cNvPr id="46" name="Group 45"/>
          <p:cNvGrpSpPr/>
          <p:nvPr/>
        </p:nvGrpSpPr>
        <p:grpSpPr>
          <a:xfrm>
            <a:off x="8084621" y="6406267"/>
            <a:ext cx="3233326" cy="829183"/>
            <a:chOff x="3460618" y="6566490"/>
            <a:chExt cx="2273432" cy="583019"/>
          </a:xfrm>
        </p:grpSpPr>
        <p:cxnSp>
          <p:nvCxnSpPr>
            <p:cNvPr id="47" name="Straight Arrow Connector 46"/>
            <p:cNvCxnSpPr/>
            <p:nvPr/>
          </p:nvCxnSpPr>
          <p:spPr bwMode="auto">
            <a:xfrm rot="5400000" flipH="1" flipV="1">
              <a:off x="5621611" y="6745562"/>
              <a:ext cx="123825" cy="10105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48" name="Freeform 47"/>
            <p:cNvSpPr/>
            <p:nvPr/>
          </p:nvSpPr>
          <p:spPr>
            <a:xfrm>
              <a:off x="3460618" y="6566490"/>
              <a:ext cx="2190307"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49" name="Straight Connector 48"/>
          <p:cNvCxnSpPr/>
          <p:nvPr/>
        </p:nvCxnSpPr>
        <p:spPr bwMode="auto">
          <a:xfrm>
            <a:off x="8084621" y="6939119"/>
            <a:ext cx="3161466" cy="35345"/>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52" name="Rectangle 1"/>
          <p:cNvSpPr txBox="1">
            <a:spLocks noChangeArrowheads="1"/>
          </p:cNvSpPr>
          <p:nvPr/>
        </p:nvSpPr>
        <p:spPr bwMode="auto">
          <a:xfrm>
            <a:off x="2476500" y="152400"/>
            <a:ext cx="9448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Cloud Workflow Patterns</a:t>
            </a:r>
            <a:endParaRPr lang="en-US" dirty="0">
              <a:cs typeface="Calibri" pitchFamily="34" charset="0"/>
            </a:endParaRPr>
          </a:p>
        </p:txBody>
      </p:sp>
      <p:pic>
        <p:nvPicPr>
          <p:cNvPr id="53" name="Picture 2"/>
          <p:cNvPicPr>
            <a:picLocks noChangeAspect="1" noChangeArrowheads="1"/>
          </p:cNvPicPr>
          <p:nvPr/>
        </p:nvPicPr>
        <p:blipFill>
          <a:blip r:embed="rId4"/>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3442626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476500" y="152400"/>
            <a:ext cx="9448800" cy="2095500"/>
          </a:xfrm>
          <a:ln/>
        </p:spPr>
        <p:txBody>
          <a:bodyPr/>
          <a:lstStyle/>
          <a:p>
            <a:pPr algn="l"/>
            <a:r>
              <a:rPr lang="en-US" dirty="0" smtClean="0"/>
              <a:t>Storage Account</a:t>
            </a:r>
            <a:endParaRPr lang="en-US" dirty="0"/>
          </a:p>
        </p:txBody>
      </p:sp>
      <p:sp>
        <p:nvSpPr>
          <p:cNvPr id="7" name="Content Placeholder 2"/>
          <p:cNvSpPr>
            <a:spLocks noGrp="1"/>
          </p:cNvSpPr>
          <p:nvPr>
            <p:ph idx="1"/>
          </p:nvPr>
        </p:nvSpPr>
        <p:spPr>
          <a:xfrm>
            <a:off x="863600" y="2209800"/>
            <a:ext cx="11201400" cy="6172200"/>
          </a:xfrm>
        </p:spPr>
        <p:txBody>
          <a:bodyPr anchor="t">
            <a:normAutofit fontScale="77500" lnSpcReduction="20000"/>
          </a:bodyPr>
          <a:lstStyle/>
          <a:p>
            <a:pPr>
              <a:spcBef>
                <a:spcPts val="1200"/>
              </a:spcBef>
            </a:pPr>
            <a:r>
              <a:rPr lang="en-US" dirty="0" smtClean="0"/>
              <a:t>User creates a globally unique storage account name</a:t>
            </a:r>
          </a:p>
          <a:p>
            <a:pPr lvl="1">
              <a:spcBef>
                <a:spcPts val="1200"/>
              </a:spcBef>
            </a:pPr>
            <a:r>
              <a:rPr lang="en-US" dirty="0" smtClean="0"/>
              <a:t>Can choose geo-location to host storage account</a:t>
            </a:r>
          </a:p>
          <a:p>
            <a:pPr lvl="2">
              <a:spcBef>
                <a:spcPts val="1200"/>
              </a:spcBef>
            </a:pPr>
            <a:r>
              <a:rPr lang="en-US" dirty="0" smtClean="0"/>
              <a:t>“US Anywhere”, “US North Central”, “US South Central”, </a:t>
            </a:r>
          </a:p>
          <a:p>
            <a:pPr lvl="1">
              <a:spcBef>
                <a:spcPts val="1200"/>
              </a:spcBef>
            </a:pPr>
            <a:r>
              <a:rPr lang="en-US" dirty="0" smtClean="0"/>
              <a:t>Can co-locate storage account with compute account</a:t>
            </a:r>
          </a:p>
          <a:p>
            <a:pPr lvl="1">
              <a:spcBef>
                <a:spcPts val="1200"/>
              </a:spcBef>
            </a:pPr>
            <a:r>
              <a:rPr lang="en-US" dirty="0" smtClean="0"/>
              <a:t>Receive a 256 bit secret key when creating account</a:t>
            </a:r>
          </a:p>
          <a:p>
            <a:pPr>
              <a:spcBef>
                <a:spcPts val="1200"/>
              </a:spcBef>
              <a:buNone/>
            </a:pPr>
            <a:endParaRPr lang="en-US" dirty="0" smtClean="0"/>
          </a:p>
          <a:p>
            <a:pPr>
              <a:spcBef>
                <a:spcPts val="1200"/>
              </a:spcBef>
            </a:pPr>
            <a:r>
              <a:rPr lang="en-US" dirty="0" smtClean="0"/>
              <a:t>Storage Account Capacity at </a:t>
            </a:r>
            <a:br>
              <a:rPr lang="en-US" dirty="0" smtClean="0"/>
            </a:br>
            <a:r>
              <a:rPr lang="en-US" dirty="0" smtClean="0"/>
              <a:t>Commercial Availability</a:t>
            </a:r>
          </a:p>
          <a:p>
            <a:pPr lvl="1">
              <a:spcBef>
                <a:spcPts val="1200"/>
              </a:spcBef>
            </a:pPr>
            <a:r>
              <a:rPr lang="en-US" dirty="0" smtClean="0"/>
              <a:t>Each storage account can store up to 100 TB </a:t>
            </a:r>
          </a:p>
          <a:p>
            <a:pPr lvl="1">
              <a:spcBef>
                <a:spcPts val="1200"/>
              </a:spcBef>
            </a:pPr>
            <a:r>
              <a:rPr lang="en-US" dirty="0" smtClean="0"/>
              <a:t>Default limit of 5 storage accounts per subscription </a:t>
            </a:r>
          </a:p>
          <a:p>
            <a:pPr lvl="1">
              <a:spcBef>
                <a:spcPts val="1200"/>
              </a:spcBef>
              <a:buNone/>
            </a:pPr>
            <a:endParaRPr lang="en-US" dirty="0" smtClean="0"/>
          </a:p>
          <a:p>
            <a:pPr lvl="1">
              <a:spcBef>
                <a:spcPts val="1200"/>
              </a:spcBef>
            </a:pPr>
            <a:endParaRPr lang="en-US" dirty="0" smtClean="0"/>
          </a:p>
          <a:p>
            <a:pPr lvl="1">
              <a:spcBef>
                <a:spcPts val="1200"/>
              </a:spcBef>
            </a:pPr>
            <a:endParaRPr lang="en-US" dirty="0" smtClean="0"/>
          </a:p>
          <a:p>
            <a:pPr>
              <a:spcBef>
                <a:spcPts val="1200"/>
              </a:spcBef>
            </a:pPr>
            <a:endParaRPr lang="en-US" dirty="0" smtClean="0"/>
          </a:p>
        </p:txBody>
      </p:sp>
      <p:pic>
        <p:nvPicPr>
          <p:cNvPr id="5" name="Picture 4" descr="cabinet_open.png"/>
          <p:cNvPicPr>
            <a:picLocks noChangeAspect="1"/>
          </p:cNvPicPr>
          <p:nvPr/>
        </p:nvPicPr>
        <p:blipFill>
          <a:blip r:embed="rId2"/>
          <a:stretch>
            <a:fillRect/>
          </a:stretch>
        </p:blipFill>
        <p:spPr>
          <a:xfrm>
            <a:off x="10160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476500" y="152400"/>
            <a:ext cx="9448800" cy="2095500"/>
          </a:xfrm>
          <a:ln/>
        </p:spPr>
        <p:txBody>
          <a:bodyPr/>
          <a:lstStyle/>
          <a:p>
            <a:pPr algn="l"/>
            <a:r>
              <a:rPr lang="en-US" dirty="0" smtClean="0"/>
              <a:t>Blob Storage</a:t>
            </a:r>
            <a:endParaRPr lang="en-US" dirty="0"/>
          </a:p>
        </p:txBody>
      </p:sp>
      <p:sp>
        <p:nvSpPr>
          <p:cNvPr id="50178" name="Rectangle 2"/>
          <p:cNvSpPr>
            <a:spLocks noGrp="1" noChangeArrowheads="1"/>
          </p:cNvSpPr>
          <p:nvPr>
            <p:ph idx="1"/>
          </p:nvPr>
        </p:nvSpPr>
        <p:spPr>
          <a:ln/>
        </p:spPr>
        <p:txBody>
          <a:bodyPr anchor="t"/>
          <a:lstStyle/>
          <a:p>
            <a:pPr lvl="1"/>
            <a:r>
              <a:rPr lang="en-US" dirty="0" smtClean="0">
                <a:latin typeface="Calibri"/>
                <a:cs typeface="Calibri"/>
              </a:rPr>
              <a:t>Partitioned by container</a:t>
            </a:r>
          </a:p>
          <a:p>
            <a:pPr lvl="1"/>
            <a:r>
              <a:rPr lang="en-US" dirty="0" smtClean="0">
                <a:latin typeface="Calibri"/>
                <a:cs typeface="Calibri"/>
              </a:rPr>
              <a:t>Unlimited containers</a:t>
            </a:r>
          </a:p>
          <a:p>
            <a:pPr lvl="1"/>
            <a:r>
              <a:rPr lang="en-US" dirty="0" smtClean="0">
                <a:latin typeface="Calibri"/>
                <a:cs typeface="Calibri"/>
              </a:rPr>
              <a:t>Large objects (100s of </a:t>
            </a:r>
            <a:r>
              <a:rPr lang="en-US" dirty="0" err="1" smtClean="0">
                <a:latin typeface="Calibri"/>
                <a:cs typeface="Calibri"/>
              </a:rPr>
              <a:t>GBs</a:t>
            </a:r>
            <a:r>
              <a:rPr lang="en-US" dirty="0" smtClean="0">
                <a:latin typeface="Calibri"/>
                <a:cs typeface="Calibri"/>
              </a:rPr>
              <a:t> in size)</a:t>
            </a:r>
          </a:p>
          <a:p>
            <a:pPr lvl="1"/>
            <a:r>
              <a:rPr lang="en-US" dirty="0" smtClean="0">
                <a:latin typeface="Calibri"/>
                <a:cs typeface="Calibri"/>
              </a:rPr>
              <a:t>VHD files</a:t>
            </a:r>
          </a:p>
          <a:p>
            <a:pPr lvl="1"/>
            <a:r>
              <a:rPr lang="en-US" dirty="0" smtClean="0">
                <a:latin typeface="Calibri"/>
                <a:cs typeface="Calibri"/>
              </a:rPr>
              <a:t>CDN Capable</a:t>
            </a:r>
          </a:p>
          <a:p>
            <a:pPr lvl="1"/>
            <a:r>
              <a:rPr lang="en-US" dirty="0" smtClean="0">
                <a:latin typeface="Calibri"/>
                <a:cs typeface="Calibri"/>
              </a:rPr>
              <a:t>Accessible from REST interface</a:t>
            </a:r>
          </a:p>
          <a:p>
            <a:pPr marL="903288">
              <a:buNone/>
            </a:pPr>
            <a:endParaRPr lang="en-US" dirty="0">
              <a:latin typeface="Calibri"/>
              <a:cs typeface="Calibri"/>
            </a:endParaRPr>
          </a:p>
        </p:txBody>
      </p:sp>
      <p:pic>
        <p:nvPicPr>
          <p:cNvPr id="50179"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476500" y="152400"/>
            <a:ext cx="9448800" cy="2095500"/>
          </a:xfrm>
          <a:ln/>
        </p:spPr>
        <p:txBody>
          <a:bodyPr/>
          <a:lstStyle/>
          <a:p>
            <a:pPr algn="l"/>
            <a:r>
              <a:rPr lang="en-US" dirty="0" smtClean="0"/>
              <a:t>Blob Concepts</a:t>
            </a:r>
            <a:endParaRPr lang="en-US" dirty="0"/>
          </a:p>
        </p:txBody>
      </p:sp>
      <p:pic>
        <p:nvPicPr>
          <p:cNvPr id="50179"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grpSp>
        <p:nvGrpSpPr>
          <p:cNvPr id="6" name="Group 7"/>
          <p:cNvGrpSpPr/>
          <p:nvPr/>
        </p:nvGrpSpPr>
        <p:grpSpPr>
          <a:xfrm>
            <a:off x="8810174" y="2819400"/>
            <a:ext cx="1805639" cy="5715000"/>
            <a:chOff x="4405028" y="0"/>
            <a:chExt cx="1271029" cy="4495800"/>
          </a:xfrm>
        </p:grpSpPr>
        <p:sp>
          <p:nvSpPr>
            <p:cNvPr id="7" name="Rounded Rectangle 6"/>
            <p:cNvSpPr/>
            <p:nvPr/>
          </p:nvSpPr>
          <p:spPr>
            <a:xfrm>
              <a:off x="4405028" y="0"/>
              <a:ext cx="1271029" cy="4495800"/>
            </a:xfrm>
            <a:prstGeom prst="roundRect">
              <a:avLst>
                <a:gd name="adj" fmla="val 10000"/>
              </a:avLst>
            </a:prstGeom>
            <a:solidFill>
              <a:schemeClr val="accent3"/>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4405028" y="0"/>
              <a:ext cx="1271029" cy="13487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Calibri" pitchFamily="34" charset="0"/>
                </a:rPr>
                <a:t>Blocks or Pages</a:t>
              </a:r>
              <a:endParaRPr lang="en-US" sz="1800" kern="1200" dirty="0">
                <a:solidFill>
                  <a:schemeClr val="bg1"/>
                </a:solidFill>
                <a:latin typeface="Calibri" pitchFamily="34" charset="0"/>
              </a:endParaRPr>
            </a:p>
          </p:txBody>
        </p:sp>
      </p:grpSp>
      <p:grpSp>
        <p:nvGrpSpPr>
          <p:cNvPr id="9" name="Group 6"/>
          <p:cNvGrpSpPr/>
          <p:nvPr/>
        </p:nvGrpSpPr>
        <p:grpSpPr>
          <a:xfrm>
            <a:off x="2006600" y="2819400"/>
            <a:ext cx="8533013" cy="5715000"/>
            <a:chOff x="1568713" y="1028700"/>
            <a:chExt cx="6006573" cy="4800600"/>
          </a:xfrm>
        </p:grpSpPr>
        <p:grpSp>
          <p:nvGrpSpPr>
            <p:cNvPr id="10" name="Group 62"/>
            <p:cNvGrpSpPr/>
            <p:nvPr/>
          </p:nvGrpSpPr>
          <p:grpSpPr>
            <a:xfrm>
              <a:off x="4747785" y="1028700"/>
              <a:ext cx="1357200" cy="4800600"/>
              <a:chOff x="4468759" y="0"/>
              <a:chExt cx="1357200" cy="4800600"/>
            </a:xfrm>
          </p:grpSpPr>
          <p:sp>
            <p:nvSpPr>
              <p:cNvPr id="59" name="Rounded Rectangle 58"/>
              <p:cNvSpPr/>
              <p:nvPr/>
            </p:nvSpPr>
            <p:spPr>
              <a:xfrm>
                <a:off x="4468759" y="0"/>
                <a:ext cx="1357200" cy="48006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0" name="Rounded Rectangle 4"/>
              <p:cNvSpPr/>
              <p:nvPr/>
            </p:nvSpPr>
            <p:spPr>
              <a:xfrm>
                <a:off x="4468759" y="0"/>
                <a:ext cx="1357200" cy="14401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Calibri" pitchFamily="34" charset="0"/>
                  </a:rPr>
                  <a:t>Blob</a:t>
                </a:r>
                <a:endParaRPr lang="en-US" sz="1800" kern="1200" dirty="0">
                  <a:solidFill>
                    <a:schemeClr val="bg1"/>
                  </a:solidFill>
                  <a:latin typeface="Calibri" pitchFamily="34" charset="0"/>
                </a:endParaRPr>
              </a:p>
            </p:txBody>
          </p:sp>
        </p:grpSp>
        <p:grpSp>
          <p:nvGrpSpPr>
            <p:cNvPr id="11" name="Group 63"/>
            <p:cNvGrpSpPr/>
            <p:nvPr/>
          </p:nvGrpSpPr>
          <p:grpSpPr>
            <a:xfrm>
              <a:off x="3164384" y="1028700"/>
              <a:ext cx="1357200" cy="4800600"/>
              <a:chOff x="2885358" y="0"/>
              <a:chExt cx="1357200" cy="4800600"/>
            </a:xfrm>
          </p:grpSpPr>
          <p:sp>
            <p:nvSpPr>
              <p:cNvPr id="57" name="Rounded Rectangle 56"/>
              <p:cNvSpPr/>
              <p:nvPr/>
            </p:nvSpPr>
            <p:spPr>
              <a:xfrm>
                <a:off x="2885358" y="0"/>
                <a:ext cx="1357200" cy="48006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8" name="Rounded Rectangle 6"/>
              <p:cNvSpPr/>
              <p:nvPr/>
            </p:nvSpPr>
            <p:spPr>
              <a:xfrm>
                <a:off x="2885358" y="0"/>
                <a:ext cx="1357200" cy="14401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28016" bIns="128016" numCol="1" spcCol="1270" anchor="ctr" anchorCtr="0">
                <a:noAutofit/>
              </a:bodyPr>
              <a:lstStyle/>
              <a:p>
                <a:pPr marL="0" lvl="0" algn="ctr" defTabSz="914099" rtl="0" eaLnBrk="1" fontAlgn="base" latinLnBrk="0" hangingPunct="1">
                  <a:lnSpc>
                    <a:spcPct val="90000"/>
                  </a:lnSpc>
                  <a:spcBef>
                    <a:spcPct val="0"/>
                  </a:spcBef>
                  <a:spcAft>
                    <a:spcPct val="0"/>
                  </a:spcAft>
                </a:pPr>
                <a:r>
                  <a:rPr lang="en-US" sz="1800" kern="1200" dirty="0" smtClean="0">
                    <a:solidFill>
                      <a:schemeClr val="bg1"/>
                    </a:solidFill>
                    <a:latin typeface="Calibri" pitchFamily="34" charset="0"/>
                    <a:ea typeface="+mn-ea"/>
                    <a:cs typeface="+mn-cs"/>
                  </a:rPr>
                  <a:t>Container</a:t>
                </a:r>
                <a:endParaRPr lang="en-US" sz="1800" kern="1200" dirty="0">
                  <a:solidFill>
                    <a:schemeClr val="bg1"/>
                  </a:solidFill>
                  <a:latin typeface="Calibri" pitchFamily="34" charset="0"/>
                  <a:ea typeface="+mn-ea"/>
                  <a:cs typeface="+mn-cs"/>
                </a:endParaRPr>
              </a:p>
            </p:txBody>
          </p:sp>
        </p:grpSp>
        <p:grpSp>
          <p:nvGrpSpPr>
            <p:cNvPr id="12" name="Group 64"/>
            <p:cNvGrpSpPr/>
            <p:nvPr/>
          </p:nvGrpSpPr>
          <p:grpSpPr>
            <a:xfrm>
              <a:off x="1568713" y="1028700"/>
              <a:ext cx="1357200" cy="4800600"/>
              <a:chOff x="1289687" y="0"/>
              <a:chExt cx="1357200" cy="4800600"/>
            </a:xfrm>
          </p:grpSpPr>
          <p:sp>
            <p:nvSpPr>
              <p:cNvPr id="55" name="Rounded Rectangle 54"/>
              <p:cNvSpPr/>
              <p:nvPr/>
            </p:nvSpPr>
            <p:spPr>
              <a:xfrm>
                <a:off x="1289687" y="0"/>
                <a:ext cx="1357200" cy="48006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6" name="Rounded Rectangle 8"/>
              <p:cNvSpPr/>
              <p:nvPr/>
            </p:nvSpPr>
            <p:spPr>
              <a:xfrm>
                <a:off x="1289687" y="0"/>
                <a:ext cx="1357200" cy="14401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latin typeface="Calibri" pitchFamily="34" charset="0"/>
                  </a:rPr>
                  <a:t>Account</a:t>
                </a:r>
                <a:endParaRPr lang="en-US" sz="1800" kern="1200" dirty="0">
                  <a:solidFill>
                    <a:schemeClr val="bg1"/>
                  </a:solidFill>
                  <a:latin typeface="Calibri" pitchFamily="34" charset="0"/>
                </a:endParaRPr>
              </a:p>
            </p:txBody>
          </p:sp>
        </p:grpSp>
        <p:sp>
          <p:nvSpPr>
            <p:cNvPr id="13" name="Rounded Rectangle 12"/>
            <p:cNvSpPr/>
            <p:nvPr/>
          </p:nvSpPr>
          <p:spPr>
            <a:xfrm>
              <a:off x="1694083" y="3607746"/>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4" name="Rounded Rectangle 10"/>
            <p:cNvSpPr/>
            <p:nvPr/>
          </p:nvSpPr>
          <p:spPr>
            <a:xfrm>
              <a:off x="1710646" y="3624309"/>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Account</a:t>
              </a:r>
              <a:endParaRPr lang="en-US" sz="1600" kern="1200" dirty="0">
                <a:latin typeface="Calibri" pitchFamily="34" charset="0"/>
              </a:endParaRPr>
            </a:p>
          </p:txBody>
        </p:sp>
        <p:grpSp>
          <p:nvGrpSpPr>
            <p:cNvPr id="15" name="Group 66"/>
            <p:cNvGrpSpPr/>
            <p:nvPr/>
          </p:nvGrpSpPr>
          <p:grpSpPr>
            <a:xfrm>
              <a:off x="3028026" y="3018886"/>
              <a:ext cx="46515" cy="930313"/>
              <a:chOff x="2749000" y="1990186"/>
              <a:chExt cx="46515" cy="930313"/>
            </a:xfrm>
          </p:grpSpPr>
          <p:sp>
            <p:nvSpPr>
              <p:cNvPr id="53" name="Straight Connector 11"/>
              <p:cNvSpPr/>
              <p:nvPr/>
            </p:nvSpPr>
            <p:spPr>
              <a:xfrm rot="17945813">
                <a:off x="2307101" y="2444741"/>
                <a:ext cx="930313" cy="21203"/>
              </a:xfrm>
              <a:custGeom>
                <a:avLst/>
                <a:gdLst/>
                <a:ahLst/>
                <a:cxnLst/>
                <a:rect l="0" t="0" r="0" b="0"/>
                <a:pathLst>
                  <a:path>
                    <a:moveTo>
                      <a:pt x="0" y="10601"/>
                    </a:moveTo>
                    <a:lnTo>
                      <a:pt x="930313"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54" name="Straight Connector 12"/>
              <p:cNvSpPr/>
              <p:nvPr/>
            </p:nvSpPr>
            <p:spPr>
              <a:xfrm rot="17945813">
                <a:off x="2749000" y="2432085"/>
                <a:ext cx="46515" cy="465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16" name="Rounded Rectangle 15"/>
            <p:cNvSpPr/>
            <p:nvPr/>
          </p:nvSpPr>
          <p:spPr>
            <a:xfrm>
              <a:off x="3277484" y="2794839"/>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7" name="Rounded Rectangle 14"/>
            <p:cNvSpPr/>
            <p:nvPr/>
          </p:nvSpPr>
          <p:spPr>
            <a:xfrm>
              <a:off x="3294047" y="2811402"/>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Pictures</a:t>
              </a:r>
              <a:endParaRPr lang="en-US" sz="1600" kern="1200" dirty="0">
                <a:latin typeface="Calibri" pitchFamily="34" charset="0"/>
              </a:endParaRPr>
            </a:p>
          </p:txBody>
        </p:sp>
        <p:grpSp>
          <p:nvGrpSpPr>
            <p:cNvPr id="18" name="Group 68"/>
            <p:cNvGrpSpPr/>
            <p:nvPr/>
          </p:nvGrpSpPr>
          <p:grpSpPr>
            <a:xfrm>
              <a:off x="4356118" y="2901080"/>
              <a:ext cx="557132" cy="27856"/>
              <a:chOff x="4077092" y="1872380"/>
              <a:chExt cx="557132" cy="27856"/>
            </a:xfrm>
          </p:grpSpPr>
          <p:sp>
            <p:nvSpPr>
              <p:cNvPr id="51" name="Straight Connector 15"/>
              <p:cNvSpPr/>
              <p:nvPr/>
            </p:nvSpPr>
            <p:spPr>
              <a:xfrm rot="19457599">
                <a:off x="4077092" y="1875706"/>
                <a:ext cx="557132" cy="21203"/>
              </a:xfrm>
              <a:custGeom>
                <a:avLst/>
                <a:gdLst/>
                <a:ahLst/>
                <a:cxnLst/>
                <a:rect l="0" t="0" r="0" b="0"/>
                <a:pathLst>
                  <a:path>
                    <a:moveTo>
                      <a:pt x="0" y="10601"/>
                    </a:moveTo>
                    <a:lnTo>
                      <a:pt x="557132"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52" name="Straight Connector 16"/>
              <p:cNvSpPr/>
              <p:nvPr/>
            </p:nvSpPr>
            <p:spPr>
              <a:xfrm rot="19457599">
                <a:off x="4341730" y="1872380"/>
                <a:ext cx="27856" cy="278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19" name="Rounded Rectangle 18"/>
            <p:cNvSpPr/>
            <p:nvPr/>
          </p:nvSpPr>
          <p:spPr>
            <a:xfrm>
              <a:off x="4860885" y="2469676"/>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0" name="Rounded Rectangle 18"/>
            <p:cNvSpPr/>
            <p:nvPr/>
          </p:nvSpPr>
          <p:spPr>
            <a:xfrm>
              <a:off x="4877448" y="2486239"/>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IMG001.JPG</a:t>
              </a:r>
              <a:endParaRPr lang="en-US" sz="1600" kern="1200" dirty="0">
                <a:latin typeface="Calibri" pitchFamily="34" charset="0"/>
              </a:endParaRPr>
            </a:p>
          </p:txBody>
        </p:sp>
        <p:grpSp>
          <p:nvGrpSpPr>
            <p:cNvPr id="21" name="Group 70"/>
            <p:cNvGrpSpPr/>
            <p:nvPr/>
          </p:nvGrpSpPr>
          <p:grpSpPr>
            <a:xfrm>
              <a:off x="4356118" y="3226242"/>
              <a:ext cx="557132" cy="27856"/>
              <a:chOff x="4077092" y="2197542"/>
              <a:chExt cx="557132" cy="27856"/>
            </a:xfrm>
          </p:grpSpPr>
          <p:sp>
            <p:nvSpPr>
              <p:cNvPr id="49" name="Straight Connector 19"/>
              <p:cNvSpPr/>
              <p:nvPr/>
            </p:nvSpPr>
            <p:spPr>
              <a:xfrm rot="2142401">
                <a:off x="4077092" y="2200869"/>
                <a:ext cx="557132" cy="21203"/>
              </a:xfrm>
              <a:custGeom>
                <a:avLst/>
                <a:gdLst/>
                <a:ahLst/>
                <a:cxnLst/>
                <a:rect l="0" t="0" r="0" b="0"/>
                <a:pathLst>
                  <a:path>
                    <a:moveTo>
                      <a:pt x="0" y="10601"/>
                    </a:moveTo>
                    <a:lnTo>
                      <a:pt x="557132"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50" name="Straight Connector 20"/>
              <p:cNvSpPr/>
              <p:nvPr/>
            </p:nvSpPr>
            <p:spPr>
              <a:xfrm rot="2142401">
                <a:off x="4341730" y="2197542"/>
                <a:ext cx="27856" cy="278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22" name="Rounded Rectangle 21"/>
            <p:cNvSpPr/>
            <p:nvPr/>
          </p:nvSpPr>
          <p:spPr>
            <a:xfrm>
              <a:off x="4860885" y="3120002"/>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3" name="Rounded Rectangle 22"/>
            <p:cNvSpPr/>
            <p:nvPr/>
          </p:nvSpPr>
          <p:spPr>
            <a:xfrm>
              <a:off x="4877448" y="3136565"/>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IMG002.JPG</a:t>
              </a:r>
              <a:endParaRPr lang="en-US" sz="1600" kern="1200" dirty="0">
                <a:latin typeface="Calibri" pitchFamily="34" charset="0"/>
              </a:endParaRPr>
            </a:p>
          </p:txBody>
        </p:sp>
        <p:grpSp>
          <p:nvGrpSpPr>
            <p:cNvPr id="24" name="Group 72"/>
            <p:cNvGrpSpPr/>
            <p:nvPr/>
          </p:nvGrpSpPr>
          <p:grpSpPr>
            <a:xfrm>
              <a:off x="3028026" y="3831793"/>
              <a:ext cx="46515" cy="930313"/>
              <a:chOff x="2749000" y="2803093"/>
              <a:chExt cx="46515" cy="930313"/>
            </a:xfrm>
          </p:grpSpPr>
          <p:sp>
            <p:nvSpPr>
              <p:cNvPr id="47" name="Straight Connector 23"/>
              <p:cNvSpPr/>
              <p:nvPr/>
            </p:nvSpPr>
            <p:spPr>
              <a:xfrm rot="3654187">
                <a:off x="2307101" y="3257648"/>
                <a:ext cx="930313" cy="21203"/>
              </a:xfrm>
              <a:custGeom>
                <a:avLst/>
                <a:gdLst/>
                <a:ahLst/>
                <a:cxnLst/>
                <a:rect l="0" t="0" r="0" b="0"/>
                <a:pathLst>
                  <a:path>
                    <a:moveTo>
                      <a:pt x="0" y="10601"/>
                    </a:moveTo>
                    <a:lnTo>
                      <a:pt x="930313"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48" name="Straight Connector 24"/>
              <p:cNvSpPr/>
              <p:nvPr/>
            </p:nvSpPr>
            <p:spPr>
              <a:xfrm rot="3654187">
                <a:off x="2749000" y="3244992"/>
                <a:ext cx="46515" cy="465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25" name="Rounded Rectangle 24"/>
            <p:cNvSpPr/>
            <p:nvPr/>
          </p:nvSpPr>
          <p:spPr>
            <a:xfrm>
              <a:off x="3277484" y="4420653"/>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6" name="Rounded Rectangle 26"/>
            <p:cNvSpPr/>
            <p:nvPr/>
          </p:nvSpPr>
          <p:spPr>
            <a:xfrm>
              <a:off x="3294047" y="4437216"/>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Movies</a:t>
              </a:r>
              <a:endParaRPr lang="en-US" sz="1600" kern="1200" dirty="0">
                <a:latin typeface="Calibri" pitchFamily="34" charset="0"/>
              </a:endParaRPr>
            </a:p>
          </p:txBody>
        </p:sp>
        <p:grpSp>
          <p:nvGrpSpPr>
            <p:cNvPr id="27" name="Group 74"/>
            <p:cNvGrpSpPr/>
            <p:nvPr/>
          </p:nvGrpSpPr>
          <p:grpSpPr>
            <a:xfrm>
              <a:off x="4408484" y="4692093"/>
              <a:ext cx="452400" cy="22620"/>
              <a:chOff x="4129458" y="3663393"/>
              <a:chExt cx="452400" cy="22620"/>
            </a:xfrm>
          </p:grpSpPr>
          <p:sp>
            <p:nvSpPr>
              <p:cNvPr id="45" name="Straight Connector 27"/>
              <p:cNvSpPr/>
              <p:nvPr/>
            </p:nvSpPr>
            <p:spPr>
              <a:xfrm>
                <a:off x="4129458" y="3664101"/>
                <a:ext cx="452400" cy="21203"/>
              </a:xfrm>
              <a:custGeom>
                <a:avLst/>
                <a:gdLst/>
                <a:ahLst/>
                <a:cxnLst/>
                <a:rect l="0" t="0" r="0" b="0"/>
                <a:pathLst>
                  <a:path>
                    <a:moveTo>
                      <a:pt x="0" y="10601"/>
                    </a:moveTo>
                    <a:lnTo>
                      <a:pt x="452400"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46" name="Straight Connector 28"/>
              <p:cNvSpPr/>
              <p:nvPr/>
            </p:nvSpPr>
            <p:spPr>
              <a:xfrm>
                <a:off x="4344349" y="3663393"/>
                <a:ext cx="22620" cy="226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28" name="Rounded Rectangle 27"/>
            <p:cNvSpPr/>
            <p:nvPr/>
          </p:nvSpPr>
          <p:spPr>
            <a:xfrm>
              <a:off x="4860885" y="4420653"/>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9" name="Rounded Rectangle 30"/>
            <p:cNvSpPr/>
            <p:nvPr/>
          </p:nvSpPr>
          <p:spPr>
            <a:xfrm>
              <a:off x="4877448" y="4437216"/>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MOV1.AVI</a:t>
              </a:r>
              <a:endParaRPr lang="en-US" sz="1600" kern="1200" dirty="0">
                <a:latin typeface="Calibri" pitchFamily="34" charset="0"/>
              </a:endParaRPr>
            </a:p>
          </p:txBody>
        </p:sp>
        <p:grpSp>
          <p:nvGrpSpPr>
            <p:cNvPr id="30" name="Group 76"/>
            <p:cNvGrpSpPr/>
            <p:nvPr/>
          </p:nvGrpSpPr>
          <p:grpSpPr>
            <a:xfrm>
              <a:off x="6198280" y="3982137"/>
              <a:ext cx="39610" cy="792205"/>
              <a:chOff x="5919254" y="2953437"/>
              <a:chExt cx="39610" cy="792205"/>
            </a:xfrm>
          </p:grpSpPr>
          <p:sp>
            <p:nvSpPr>
              <p:cNvPr id="43" name="Straight Connector 31"/>
              <p:cNvSpPr/>
              <p:nvPr/>
            </p:nvSpPr>
            <p:spPr>
              <a:xfrm rot="18289469">
                <a:off x="5542957" y="3338938"/>
                <a:ext cx="792205" cy="21203"/>
              </a:xfrm>
              <a:custGeom>
                <a:avLst/>
                <a:gdLst/>
                <a:ahLst/>
                <a:cxnLst/>
                <a:rect l="0" t="0" r="0" b="0"/>
                <a:pathLst>
                  <a:path>
                    <a:moveTo>
                      <a:pt x="0" y="10601"/>
                    </a:moveTo>
                    <a:lnTo>
                      <a:pt x="792205"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44" name="Straight Connector 32"/>
              <p:cNvSpPr/>
              <p:nvPr/>
            </p:nvSpPr>
            <p:spPr>
              <a:xfrm rot="18289469">
                <a:off x="5919254" y="3329735"/>
                <a:ext cx="39610" cy="396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31" name="Rounded Rectangle 30"/>
            <p:cNvSpPr/>
            <p:nvPr/>
          </p:nvSpPr>
          <p:spPr>
            <a:xfrm>
              <a:off x="6444286" y="3770327"/>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2" name="Rounded Rectangle 34"/>
            <p:cNvSpPr/>
            <p:nvPr/>
          </p:nvSpPr>
          <p:spPr>
            <a:xfrm>
              <a:off x="6460849" y="3786890"/>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Block/Page 1</a:t>
              </a:r>
              <a:endParaRPr lang="en-US" sz="1600" kern="1200" dirty="0">
                <a:latin typeface="Calibri" pitchFamily="34" charset="0"/>
              </a:endParaRPr>
            </a:p>
          </p:txBody>
        </p:sp>
        <p:grpSp>
          <p:nvGrpSpPr>
            <p:cNvPr id="33" name="Group 78"/>
            <p:cNvGrpSpPr/>
            <p:nvPr/>
          </p:nvGrpSpPr>
          <p:grpSpPr>
            <a:xfrm>
              <a:off x="5991885" y="4692093"/>
              <a:ext cx="452400" cy="22620"/>
              <a:chOff x="5712859" y="3663393"/>
              <a:chExt cx="452400" cy="22620"/>
            </a:xfrm>
          </p:grpSpPr>
          <p:sp>
            <p:nvSpPr>
              <p:cNvPr id="41" name="Straight Connector 35"/>
              <p:cNvSpPr/>
              <p:nvPr/>
            </p:nvSpPr>
            <p:spPr>
              <a:xfrm>
                <a:off x="5712859" y="3664101"/>
                <a:ext cx="452400" cy="21203"/>
              </a:xfrm>
              <a:custGeom>
                <a:avLst/>
                <a:gdLst/>
                <a:ahLst/>
                <a:cxnLst/>
                <a:rect l="0" t="0" r="0" b="0"/>
                <a:pathLst>
                  <a:path>
                    <a:moveTo>
                      <a:pt x="0" y="10601"/>
                    </a:moveTo>
                    <a:lnTo>
                      <a:pt x="452400"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42" name="Straight Connector 36"/>
              <p:cNvSpPr/>
              <p:nvPr/>
            </p:nvSpPr>
            <p:spPr>
              <a:xfrm>
                <a:off x="5927750" y="3663393"/>
                <a:ext cx="22620" cy="226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34" name="Rounded Rectangle 33"/>
            <p:cNvSpPr/>
            <p:nvPr/>
          </p:nvSpPr>
          <p:spPr>
            <a:xfrm>
              <a:off x="6444286" y="4420653"/>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5" name="Rounded Rectangle 38"/>
            <p:cNvSpPr/>
            <p:nvPr/>
          </p:nvSpPr>
          <p:spPr>
            <a:xfrm>
              <a:off x="6460849" y="4437216"/>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Block/Page 2</a:t>
              </a:r>
              <a:endParaRPr lang="en-US" sz="1600" kern="1200" dirty="0">
                <a:latin typeface="Calibri" pitchFamily="34" charset="0"/>
              </a:endParaRPr>
            </a:p>
          </p:txBody>
        </p:sp>
        <p:grpSp>
          <p:nvGrpSpPr>
            <p:cNvPr id="36" name="Group 80"/>
            <p:cNvGrpSpPr/>
            <p:nvPr/>
          </p:nvGrpSpPr>
          <p:grpSpPr>
            <a:xfrm>
              <a:off x="6198280" y="4632463"/>
              <a:ext cx="39610" cy="792205"/>
              <a:chOff x="5919254" y="3603763"/>
              <a:chExt cx="39610" cy="792205"/>
            </a:xfrm>
          </p:grpSpPr>
          <p:sp>
            <p:nvSpPr>
              <p:cNvPr id="39" name="Straight Connector 39"/>
              <p:cNvSpPr/>
              <p:nvPr/>
            </p:nvSpPr>
            <p:spPr>
              <a:xfrm rot="3310531">
                <a:off x="5542957" y="3989264"/>
                <a:ext cx="792205" cy="21203"/>
              </a:xfrm>
              <a:custGeom>
                <a:avLst/>
                <a:gdLst/>
                <a:ahLst/>
                <a:cxnLst/>
                <a:rect l="0" t="0" r="0" b="0"/>
                <a:pathLst>
                  <a:path>
                    <a:moveTo>
                      <a:pt x="0" y="10601"/>
                    </a:moveTo>
                    <a:lnTo>
                      <a:pt x="792205" y="10601"/>
                    </a:lnTo>
                  </a:path>
                </a:pathLst>
              </a:custGeom>
              <a:noFill/>
              <a:ln cmpd="sng">
                <a:solidFill>
                  <a:schemeClr val="tx1"/>
                </a:solidFill>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40" name="Straight Connector 40"/>
              <p:cNvSpPr/>
              <p:nvPr/>
            </p:nvSpPr>
            <p:spPr>
              <a:xfrm rot="3310531">
                <a:off x="5919254" y="3980061"/>
                <a:ext cx="39610" cy="396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grpSp>
        <p:sp>
          <p:nvSpPr>
            <p:cNvPr id="37" name="Rounded Rectangle 36"/>
            <p:cNvSpPr/>
            <p:nvPr/>
          </p:nvSpPr>
          <p:spPr>
            <a:xfrm>
              <a:off x="6444286" y="5070978"/>
              <a:ext cx="1131000" cy="565500"/>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8" name="Rounded Rectangle 42"/>
            <p:cNvSpPr/>
            <p:nvPr/>
          </p:nvSpPr>
          <p:spPr>
            <a:xfrm>
              <a:off x="6460849" y="5087541"/>
              <a:ext cx="1097874" cy="5323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Block /Page 3</a:t>
              </a:r>
              <a:endParaRPr lang="en-US" sz="1600" kern="1200" dirty="0">
                <a:latin typeface="Calibri" pitchFamily="34" charset="0"/>
              </a:endParaRPr>
            </a:p>
          </p:txBody>
        </p:sp>
      </p:gr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476500" y="152400"/>
            <a:ext cx="9448800" cy="2095500"/>
          </a:xfrm>
          <a:ln/>
        </p:spPr>
        <p:txBody>
          <a:bodyPr/>
          <a:lstStyle/>
          <a:p>
            <a:pPr algn="l"/>
            <a:r>
              <a:rPr lang="en-US" dirty="0" smtClean="0"/>
              <a:t>Queues</a:t>
            </a:r>
            <a:endParaRPr lang="en-US" dirty="0"/>
          </a:p>
        </p:txBody>
      </p:sp>
      <p:sp>
        <p:nvSpPr>
          <p:cNvPr id="51202" name="Rectangle 2"/>
          <p:cNvSpPr>
            <a:spLocks noGrp="1" noChangeArrowheads="1"/>
          </p:cNvSpPr>
          <p:nvPr>
            <p:ph idx="1"/>
          </p:nvPr>
        </p:nvSpPr>
        <p:spPr>
          <a:ln/>
        </p:spPr>
        <p:txBody>
          <a:bodyPr anchor="t"/>
          <a:lstStyle/>
          <a:p>
            <a:r>
              <a:rPr lang="en-US" sz="3600" dirty="0" smtClean="0">
                <a:latin typeface="Calibri"/>
                <a:cs typeface="Calibri"/>
              </a:rPr>
              <a:t>Simple </a:t>
            </a:r>
            <a:r>
              <a:rPr lang="en-US" sz="3600" dirty="0" err="1" smtClean="0">
                <a:latin typeface="Calibri"/>
                <a:cs typeface="Calibri"/>
              </a:rPr>
              <a:t>async</a:t>
            </a:r>
            <a:r>
              <a:rPr lang="en-US" sz="3600" dirty="0" smtClean="0">
                <a:latin typeface="Calibri"/>
                <a:cs typeface="Calibri"/>
              </a:rPr>
              <a:t> dispatch queue </a:t>
            </a:r>
          </a:p>
          <a:p>
            <a:r>
              <a:rPr lang="en-US" sz="3600" dirty="0" smtClean="0">
                <a:latin typeface="Calibri"/>
                <a:cs typeface="Calibri"/>
              </a:rPr>
              <a:t>Read at least once</a:t>
            </a:r>
          </a:p>
          <a:p>
            <a:r>
              <a:rPr lang="en-US" sz="3600" dirty="0" smtClean="0">
                <a:latin typeface="Calibri"/>
                <a:cs typeface="Calibri"/>
              </a:rPr>
              <a:t>Max size : 8kb</a:t>
            </a:r>
          </a:p>
          <a:p>
            <a:r>
              <a:rPr lang="en-US" sz="3600" dirty="0" smtClean="0">
                <a:latin typeface="Calibri"/>
                <a:cs typeface="Calibri"/>
              </a:rPr>
              <a:t>Delete to remove message, otherwise is returned to queue</a:t>
            </a:r>
          </a:p>
          <a:p>
            <a:r>
              <a:rPr lang="en-US" sz="3600" dirty="0" smtClean="0">
                <a:latin typeface="Calibri"/>
                <a:cs typeface="Calibri"/>
              </a:rPr>
              <a:t>Partitioned by Queue Name</a:t>
            </a:r>
          </a:p>
          <a:p>
            <a:r>
              <a:rPr lang="en-US" sz="3600" dirty="0" smtClean="0">
                <a:latin typeface="Calibri"/>
                <a:cs typeface="Calibri"/>
              </a:rPr>
              <a:t>Operations : put, get, delete</a:t>
            </a:r>
          </a:p>
          <a:p>
            <a:r>
              <a:rPr lang="en-US" sz="3600" dirty="0" smtClean="0">
                <a:latin typeface="Calibri"/>
                <a:cs typeface="Calibri"/>
              </a:rPr>
              <a:t>Can resemble </a:t>
            </a:r>
            <a:r>
              <a:rPr lang="en-US" sz="3600" dirty="0" err="1" smtClean="0">
                <a:latin typeface="Calibri"/>
                <a:cs typeface="Calibri"/>
              </a:rPr>
              <a:t>mailslot</a:t>
            </a:r>
            <a:r>
              <a:rPr lang="en-US" sz="3600" dirty="0" smtClean="0">
                <a:latin typeface="Calibri"/>
                <a:cs typeface="Calibri"/>
              </a:rPr>
              <a:t> or named pipes</a:t>
            </a:r>
          </a:p>
          <a:p>
            <a:pPr marL="903288">
              <a:buNone/>
            </a:pPr>
            <a:endParaRPr lang="en-US" sz="3600" dirty="0">
              <a:latin typeface="Calibri"/>
              <a:cs typeface="Calibri"/>
            </a:endParaRPr>
          </a:p>
        </p:txBody>
      </p:sp>
      <p:pic>
        <p:nvPicPr>
          <p:cNvPr id="51203"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476500" y="152400"/>
            <a:ext cx="9448800" cy="2095500"/>
          </a:xfrm>
          <a:ln/>
        </p:spPr>
        <p:txBody>
          <a:bodyPr/>
          <a:lstStyle/>
          <a:p>
            <a:pPr algn="l"/>
            <a:r>
              <a:rPr lang="en-US" dirty="0" smtClean="0"/>
              <a:t>Queue concepts</a:t>
            </a:r>
            <a:endParaRPr lang="en-US" dirty="0"/>
          </a:p>
        </p:txBody>
      </p:sp>
      <p:pic>
        <p:nvPicPr>
          <p:cNvPr id="51203"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grpSp>
        <p:nvGrpSpPr>
          <p:cNvPr id="6" name="Group 52"/>
          <p:cNvGrpSpPr/>
          <p:nvPr/>
        </p:nvGrpSpPr>
        <p:grpSpPr>
          <a:xfrm>
            <a:off x="2311400" y="2438400"/>
            <a:ext cx="7772400" cy="6324600"/>
            <a:chOff x="1681162" y="990600"/>
            <a:chExt cx="5781675" cy="4876800"/>
          </a:xfrm>
        </p:grpSpPr>
        <p:sp>
          <p:nvSpPr>
            <p:cNvPr id="7" name="Rounded Rectangle 6"/>
            <p:cNvSpPr/>
            <p:nvPr/>
          </p:nvSpPr>
          <p:spPr>
            <a:xfrm>
              <a:off x="5728335"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5728335"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Message</a:t>
              </a:r>
              <a:endParaRPr lang="en-US" sz="2000" kern="1200" dirty="0">
                <a:latin typeface="Calibri" pitchFamily="34" charset="0"/>
              </a:endParaRPr>
            </a:p>
          </p:txBody>
        </p:sp>
        <p:sp>
          <p:nvSpPr>
            <p:cNvPr id="9" name="Rounded Rectangle 8"/>
            <p:cNvSpPr/>
            <p:nvPr/>
          </p:nvSpPr>
          <p:spPr>
            <a:xfrm>
              <a:off x="3704748"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ounded Rectangle 6"/>
            <p:cNvSpPr/>
            <p:nvPr/>
          </p:nvSpPr>
          <p:spPr>
            <a:xfrm>
              <a:off x="3704748"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Queue</a:t>
              </a:r>
              <a:endParaRPr lang="en-US" sz="2000" kern="1200" dirty="0">
                <a:latin typeface="Calibri" pitchFamily="34" charset="0"/>
              </a:endParaRPr>
            </a:p>
          </p:txBody>
        </p:sp>
        <p:sp>
          <p:nvSpPr>
            <p:cNvPr id="11" name="Rounded Rectangle 10"/>
            <p:cNvSpPr/>
            <p:nvPr/>
          </p:nvSpPr>
          <p:spPr>
            <a:xfrm>
              <a:off x="1681162"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ounded Rectangle 8"/>
            <p:cNvSpPr/>
            <p:nvPr/>
          </p:nvSpPr>
          <p:spPr>
            <a:xfrm>
              <a:off x="1681162"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Account</a:t>
              </a:r>
              <a:endParaRPr lang="en-US" sz="2000" kern="1200" dirty="0">
                <a:latin typeface="Calibri" pitchFamily="34" charset="0"/>
              </a:endParaRPr>
            </a:p>
          </p:txBody>
        </p:sp>
        <p:sp>
          <p:nvSpPr>
            <p:cNvPr id="13" name="Rounded Rectangle 12"/>
            <p:cNvSpPr/>
            <p:nvPr/>
          </p:nvSpPr>
          <p:spPr>
            <a:xfrm>
              <a:off x="1825704" y="3701629"/>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4" name="Rounded Rectangle 10"/>
            <p:cNvSpPr/>
            <p:nvPr/>
          </p:nvSpPr>
          <p:spPr>
            <a:xfrm>
              <a:off x="1846871" y="3722796"/>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Account</a:t>
              </a:r>
              <a:endParaRPr lang="en-US" sz="1600" kern="1200" dirty="0">
                <a:latin typeface="Calibri" pitchFamily="34" charset="0"/>
              </a:endParaRPr>
            </a:p>
          </p:txBody>
        </p:sp>
        <p:sp>
          <p:nvSpPr>
            <p:cNvPr id="15" name="Straight Connector 11"/>
            <p:cNvSpPr/>
            <p:nvPr/>
          </p:nvSpPr>
          <p:spPr>
            <a:xfrm rot="18289469">
              <a:off x="3053987" y="3634088"/>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Straight Connector 12"/>
            <p:cNvSpPr/>
            <p:nvPr/>
          </p:nvSpPr>
          <p:spPr>
            <a:xfrm rot="18289469">
              <a:off x="3534895" y="3622115"/>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17" name="Rounded Rectangle 16"/>
            <p:cNvSpPr/>
            <p:nvPr/>
          </p:nvSpPr>
          <p:spPr>
            <a:xfrm>
              <a:off x="3849290" y="2870513"/>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8" name="Rounded Rectangle 14"/>
            <p:cNvSpPr/>
            <p:nvPr/>
          </p:nvSpPr>
          <p:spPr>
            <a:xfrm>
              <a:off x="3870457" y="2891680"/>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Thumbnail Jobs</a:t>
              </a:r>
              <a:endParaRPr lang="en-US" sz="1600" kern="1200" dirty="0">
                <a:latin typeface="Calibri" pitchFamily="34" charset="0"/>
              </a:endParaRPr>
            </a:p>
          </p:txBody>
        </p:sp>
        <p:sp>
          <p:nvSpPr>
            <p:cNvPr id="19" name="Straight Connector 15"/>
            <p:cNvSpPr/>
            <p:nvPr/>
          </p:nvSpPr>
          <p:spPr>
            <a:xfrm rot="19457599">
              <a:off x="5227785" y="301075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Straight Connector 16"/>
            <p:cNvSpPr/>
            <p:nvPr/>
          </p:nvSpPr>
          <p:spPr>
            <a:xfrm rot="19457599">
              <a:off x="5565992" y="300628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1" name="Rounded Rectangle 20"/>
            <p:cNvSpPr/>
            <p:nvPr/>
          </p:nvSpPr>
          <p:spPr>
            <a:xfrm>
              <a:off x="5872876" y="245495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2" name="Rounded Rectangle 18"/>
            <p:cNvSpPr/>
            <p:nvPr/>
          </p:nvSpPr>
          <p:spPr>
            <a:xfrm>
              <a:off x="5894043" y="247612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128x128, http://…</a:t>
              </a:r>
              <a:endParaRPr lang="en-US" sz="1600" kern="1200" dirty="0">
                <a:latin typeface="Calibri" pitchFamily="34" charset="0"/>
              </a:endParaRPr>
            </a:p>
          </p:txBody>
        </p:sp>
        <p:sp>
          <p:nvSpPr>
            <p:cNvPr id="23" name="Straight Connector 19"/>
            <p:cNvSpPr/>
            <p:nvPr/>
          </p:nvSpPr>
          <p:spPr>
            <a:xfrm rot="2142401">
              <a:off x="5227785" y="3426309"/>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Straight Connector 20"/>
            <p:cNvSpPr/>
            <p:nvPr/>
          </p:nvSpPr>
          <p:spPr>
            <a:xfrm rot="2142401">
              <a:off x="5565992" y="3421846"/>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5" name="Rounded Rectangle 24"/>
            <p:cNvSpPr/>
            <p:nvPr/>
          </p:nvSpPr>
          <p:spPr>
            <a:xfrm>
              <a:off x="5872876" y="3286071"/>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6" name="Rounded Rectangle 22"/>
            <p:cNvSpPr/>
            <p:nvPr/>
          </p:nvSpPr>
          <p:spPr>
            <a:xfrm>
              <a:off x="5894043" y="3307238"/>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256x256, http://…</a:t>
              </a:r>
              <a:endParaRPr lang="en-US" sz="1600" kern="1200" dirty="0">
                <a:latin typeface="Calibri" pitchFamily="34" charset="0"/>
              </a:endParaRPr>
            </a:p>
          </p:txBody>
        </p:sp>
        <p:sp>
          <p:nvSpPr>
            <p:cNvPr id="27" name="Straight Connector 23"/>
            <p:cNvSpPr/>
            <p:nvPr/>
          </p:nvSpPr>
          <p:spPr>
            <a:xfrm rot="3310531">
              <a:off x="3053987" y="4465204"/>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Straight Connector 24"/>
            <p:cNvSpPr/>
            <p:nvPr/>
          </p:nvSpPr>
          <p:spPr>
            <a:xfrm rot="3310531">
              <a:off x="3534895" y="4453230"/>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9" name="Rounded Rectangle 28"/>
            <p:cNvSpPr/>
            <p:nvPr/>
          </p:nvSpPr>
          <p:spPr>
            <a:xfrm>
              <a:off x="3849290" y="453274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0" name="Rounded Rectangle 26"/>
            <p:cNvSpPr/>
            <p:nvPr/>
          </p:nvSpPr>
          <p:spPr>
            <a:xfrm>
              <a:off x="3870457" y="455391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Indexing Jobs</a:t>
              </a:r>
              <a:endParaRPr lang="en-US" sz="1600" kern="1200" dirty="0">
                <a:latin typeface="Calibri" pitchFamily="34" charset="0"/>
              </a:endParaRPr>
            </a:p>
          </p:txBody>
        </p:sp>
        <p:sp>
          <p:nvSpPr>
            <p:cNvPr id="31" name="Straight Connector 27"/>
            <p:cNvSpPr/>
            <p:nvPr/>
          </p:nvSpPr>
          <p:spPr>
            <a:xfrm rot="19457599">
              <a:off x="5227785" y="4672983"/>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Straight Connector 28"/>
            <p:cNvSpPr/>
            <p:nvPr/>
          </p:nvSpPr>
          <p:spPr>
            <a:xfrm rot="19457599">
              <a:off x="5565992" y="4668520"/>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33" name="Rounded Rectangle 32"/>
            <p:cNvSpPr/>
            <p:nvPr/>
          </p:nvSpPr>
          <p:spPr>
            <a:xfrm>
              <a:off x="5872876" y="4117187"/>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4" name="Rounded Rectangle 30"/>
            <p:cNvSpPr/>
            <p:nvPr/>
          </p:nvSpPr>
          <p:spPr>
            <a:xfrm>
              <a:off x="5894043" y="4138354"/>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http://…</a:t>
              </a:r>
              <a:endParaRPr lang="en-US" sz="1600" kern="1200" dirty="0">
                <a:latin typeface="Calibri" pitchFamily="34" charset="0"/>
              </a:endParaRPr>
            </a:p>
          </p:txBody>
        </p:sp>
        <p:sp>
          <p:nvSpPr>
            <p:cNvPr id="35" name="Straight Connector 31"/>
            <p:cNvSpPr/>
            <p:nvPr/>
          </p:nvSpPr>
          <p:spPr>
            <a:xfrm rot="2142401">
              <a:off x="5227785" y="508854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Straight Connector 32"/>
            <p:cNvSpPr/>
            <p:nvPr/>
          </p:nvSpPr>
          <p:spPr>
            <a:xfrm rot="2142401">
              <a:off x="5565992" y="508407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37" name="Rounded Rectangle 36"/>
            <p:cNvSpPr/>
            <p:nvPr/>
          </p:nvSpPr>
          <p:spPr>
            <a:xfrm>
              <a:off x="5872876" y="4948302"/>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8" name="Rounded Rectangle 34"/>
            <p:cNvSpPr/>
            <p:nvPr/>
          </p:nvSpPr>
          <p:spPr>
            <a:xfrm>
              <a:off x="5894043" y="4969469"/>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http://…</a:t>
              </a:r>
              <a:endParaRPr lang="en-US" sz="1600" kern="1200" dirty="0">
                <a:latin typeface="Calibri" pitchFamily="34" charset="0"/>
              </a:endParaRPr>
            </a:p>
          </p:txBody>
        </p:sp>
      </p:gr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476500" y="152400"/>
            <a:ext cx="9448800" cy="2095500"/>
          </a:xfrm>
          <a:ln/>
        </p:spPr>
        <p:txBody>
          <a:bodyPr/>
          <a:lstStyle/>
          <a:p>
            <a:pPr algn="l"/>
            <a:r>
              <a:rPr lang="en-US" dirty="0" smtClean="0"/>
              <a:t>Queues</a:t>
            </a:r>
            <a:endParaRPr lang="en-US" dirty="0"/>
          </a:p>
        </p:txBody>
      </p:sp>
      <p:pic>
        <p:nvPicPr>
          <p:cNvPr id="51203"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5"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Decoupling</a:t>
            </a:r>
            <a:endParaRPr lang="en-US" dirty="0">
              <a:solidFill>
                <a:srgbClr val="D8A171"/>
              </a:solidFill>
              <a:latin typeface="Calibri" pitchFamily="34" charset="0"/>
              <a:ea typeface="American Typewriter" charset="0"/>
              <a:cs typeface="Calibri" pitchFamily="34" charset="0"/>
            </a:endParaRPr>
          </a:p>
        </p:txBody>
      </p:sp>
      <p:sp>
        <p:nvSpPr>
          <p:cNvPr id="7" name="Rounded Rectangle 6"/>
          <p:cNvSpPr/>
          <p:nvPr/>
        </p:nvSpPr>
        <p:spPr bwMode="auto">
          <a:xfrm>
            <a:off x="1854200" y="38100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Web Role</a:t>
            </a:r>
          </a:p>
        </p:txBody>
      </p:sp>
      <p:sp>
        <p:nvSpPr>
          <p:cNvPr id="8" name="Rounded Rectangle 7"/>
          <p:cNvSpPr/>
          <p:nvPr/>
        </p:nvSpPr>
        <p:spPr bwMode="auto">
          <a:xfrm>
            <a:off x="7795586" y="38100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Worker Role</a:t>
            </a:r>
          </a:p>
        </p:txBody>
      </p:sp>
      <p:sp>
        <p:nvSpPr>
          <p:cNvPr id="9" name="Rounded Rectangle 8"/>
          <p:cNvSpPr/>
          <p:nvPr/>
        </p:nvSpPr>
        <p:spPr>
          <a:xfrm>
            <a:off x="4503465" y="5301760"/>
            <a:ext cx="2743200" cy="1318768"/>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b"/>
          <a:lstStyle/>
          <a:p>
            <a:pPr algn="ctr"/>
            <a:r>
              <a:rPr lang="en-US" sz="2800" dirty="0" smtClean="0">
                <a:latin typeface="Calibri"/>
                <a:cs typeface="Calibri"/>
              </a:rPr>
              <a:t>Storage</a:t>
            </a:r>
            <a:endParaRPr lang="en-US" dirty="0">
              <a:latin typeface="Calibri"/>
              <a:cs typeface="Calibri"/>
            </a:endParaRPr>
          </a:p>
        </p:txBody>
      </p:sp>
      <p:grpSp>
        <p:nvGrpSpPr>
          <p:cNvPr id="10" name="Group 9"/>
          <p:cNvGrpSpPr/>
          <p:nvPr/>
        </p:nvGrpSpPr>
        <p:grpSpPr>
          <a:xfrm>
            <a:off x="4884465" y="5655050"/>
            <a:ext cx="2057400" cy="609600"/>
            <a:chOff x="3575014" y="5043603"/>
            <a:chExt cx="2057400" cy="609600"/>
          </a:xfrm>
        </p:grpSpPr>
        <p:sp>
          <p:nvSpPr>
            <p:cNvPr id="11" name="Rectangle 10"/>
            <p:cNvSpPr/>
            <p:nvPr/>
          </p:nvSpPr>
          <p:spPr>
            <a:xfrm>
              <a:off x="3575014" y="5043603"/>
              <a:ext cx="2057400" cy="381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Calibri" pitchFamily="34" charset="0"/>
              </a:endParaRPr>
            </a:p>
          </p:txBody>
        </p:sp>
        <p:sp>
          <p:nvSpPr>
            <p:cNvPr id="12" name="Rounded Rectangle 11"/>
            <p:cNvSpPr/>
            <p:nvPr/>
          </p:nvSpPr>
          <p:spPr>
            <a:xfrm>
              <a:off x="3651214" y="5119803"/>
              <a:ext cx="304800" cy="228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latin typeface="Calibri" pitchFamily="34" charset="0"/>
              </a:endParaRPr>
            </a:p>
          </p:txBody>
        </p:sp>
        <p:sp>
          <p:nvSpPr>
            <p:cNvPr id="13" name="Rounded Rectangle 12"/>
            <p:cNvSpPr/>
            <p:nvPr/>
          </p:nvSpPr>
          <p:spPr>
            <a:xfrm>
              <a:off x="4032214" y="5119803"/>
              <a:ext cx="304800" cy="228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latin typeface="Calibri" pitchFamily="34" charset="0"/>
              </a:endParaRPr>
            </a:p>
          </p:txBody>
        </p:sp>
        <p:sp>
          <p:nvSpPr>
            <p:cNvPr id="14" name="Rounded Rectangle 13"/>
            <p:cNvSpPr/>
            <p:nvPr/>
          </p:nvSpPr>
          <p:spPr>
            <a:xfrm>
              <a:off x="4870414" y="5119803"/>
              <a:ext cx="304800" cy="228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latin typeface="Calibri" pitchFamily="34" charset="0"/>
              </a:endParaRPr>
            </a:p>
          </p:txBody>
        </p:sp>
        <p:sp>
          <p:nvSpPr>
            <p:cNvPr id="15" name="Rounded Rectangle 14"/>
            <p:cNvSpPr/>
            <p:nvPr/>
          </p:nvSpPr>
          <p:spPr>
            <a:xfrm>
              <a:off x="5251414" y="5119803"/>
              <a:ext cx="304800" cy="2286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latin typeface="Calibri" pitchFamily="34" charset="0"/>
              </a:endParaRPr>
            </a:p>
          </p:txBody>
        </p:sp>
        <p:sp>
          <p:nvSpPr>
            <p:cNvPr id="16" name="Oval 15"/>
            <p:cNvSpPr/>
            <p:nvPr/>
          </p:nvSpPr>
          <p:spPr>
            <a:xfrm>
              <a:off x="43674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17" name="Oval 16"/>
            <p:cNvSpPr/>
            <p:nvPr/>
          </p:nvSpPr>
          <p:spPr>
            <a:xfrm>
              <a:off x="44436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18" name="Oval 17"/>
            <p:cNvSpPr/>
            <p:nvPr/>
          </p:nvSpPr>
          <p:spPr>
            <a:xfrm>
              <a:off x="45198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19" name="Oval 18"/>
            <p:cNvSpPr/>
            <p:nvPr/>
          </p:nvSpPr>
          <p:spPr>
            <a:xfrm>
              <a:off x="45960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20" name="Oval 19"/>
            <p:cNvSpPr/>
            <p:nvPr/>
          </p:nvSpPr>
          <p:spPr>
            <a:xfrm>
              <a:off x="46722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21" name="Oval 20"/>
            <p:cNvSpPr/>
            <p:nvPr/>
          </p:nvSpPr>
          <p:spPr>
            <a:xfrm>
              <a:off x="4748495" y="5196003"/>
              <a:ext cx="45719" cy="4571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latin typeface="Calibri" pitchFamily="34" charset="0"/>
              </a:endParaRPr>
            </a:p>
          </p:txBody>
        </p:sp>
        <p:sp>
          <p:nvSpPr>
            <p:cNvPr id="22" name="TextBox 21"/>
            <p:cNvSpPr txBox="1"/>
            <p:nvPr/>
          </p:nvSpPr>
          <p:spPr>
            <a:xfrm>
              <a:off x="4302630" y="5391593"/>
              <a:ext cx="567784" cy="261610"/>
            </a:xfrm>
            <a:prstGeom prst="rect">
              <a:avLst/>
            </a:prstGeom>
            <a:noFill/>
          </p:spPr>
          <p:txBody>
            <a:bodyPr wrap="none" rtlCol="0">
              <a:spAutoFit/>
            </a:bodyPr>
            <a:lstStyle/>
            <a:p>
              <a:r>
                <a:rPr lang="en-US" sz="1100" dirty="0" smtClean="0">
                  <a:solidFill>
                    <a:schemeClr val="bg1"/>
                  </a:solidFill>
                  <a:latin typeface="Calibri" pitchFamily="34" charset="0"/>
                </a:rPr>
                <a:t>Queue</a:t>
              </a:r>
              <a:endParaRPr lang="en-US" sz="1100" dirty="0">
                <a:solidFill>
                  <a:schemeClr val="bg1"/>
                </a:solidFill>
                <a:latin typeface="Calibri" pitchFamily="34" charset="0"/>
              </a:endParaRPr>
            </a:p>
          </p:txBody>
        </p:sp>
      </p:grpSp>
      <p:sp>
        <p:nvSpPr>
          <p:cNvPr id="23" name="Oval 22"/>
          <p:cNvSpPr/>
          <p:nvPr/>
        </p:nvSpPr>
        <p:spPr>
          <a:xfrm>
            <a:off x="3481825" y="5616767"/>
            <a:ext cx="457200" cy="457200"/>
          </a:xfrm>
          <a:prstGeom prst="ellipse">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b="1" dirty="0" smtClean="0">
                <a:latin typeface="Calibri" pitchFamily="34" charset="0"/>
              </a:rPr>
              <a:t>LB</a:t>
            </a:r>
            <a:endParaRPr lang="en-US" sz="1100" b="1" dirty="0">
              <a:latin typeface="Calibri" pitchFamily="34" charset="0"/>
            </a:endParaRPr>
          </a:p>
        </p:txBody>
      </p:sp>
      <p:sp>
        <p:nvSpPr>
          <p:cNvPr id="24" name="Oval 23"/>
          <p:cNvSpPr/>
          <p:nvPr/>
        </p:nvSpPr>
        <p:spPr>
          <a:xfrm>
            <a:off x="7727510" y="5616767"/>
            <a:ext cx="457200" cy="457200"/>
          </a:xfrm>
          <a:prstGeom prst="ellipse">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b="1" dirty="0" smtClean="0">
                <a:latin typeface="Calibri" pitchFamily="34" charset="0"/>
              </a:rPr>
              <a:t>LB</a:t>
            </a:r>
            <a:endParaRPr lang="en-US" sz="1100" b="1" dirty="0">
              <a:latin typeface="Calibri" pitchFamily="34" charset="0"/>
            </a:endParaRPr>
          </a:p>
        </p:txBody>
      </p:sp>
      <p:sp>
        <p:nvSpPr>
          <p:cNvPr id="25" name="Rounded Rectangle 24"/>
          <p:cNvSpPr/>
          <p:nvPr/>
        </p:nvSpPr>
        <p:spPr bwMode="auto">
          <a:xfrm>
            <a:off x="7947986" y="39624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Worker Role</a:t>
            </a:r>
          </a:p>
        </p:txBody>
      </p:sp>
      <p:sp>
        <p:nvSpPr>
          <p:cNvPr id="26" name="Rounded Rectangle 25"/>
          <p:cNvSpPr/>
          <p:nvPr/>
        </p:nvSpPr>
        <p:spPr bwMode="auto">
          <a:xfrm>
            <a:off x="8100386" y="41148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Worker Role</a:t>
            </a:r>
          </a:p>
        </p:txBody>
      </p:sp>
      <p:sp>
        <p:nvSpPr>
          <p:cNvPr id="27" name="Rounded Rectangle 26"/>
          <p:cNvSpPr/>
          <p:nvPr/>
        </p:nvSpPr>
        <p:spPr bwMode="auto">
          <a:xfrm>
            <a:off x="2006600" y="39624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Web Role</a:t>
            </a:r>
          </a:p>
        </p:txBody>
      </p:sp>
      <p:sp>
        <p:nvSpPr>
          <p:cNvPr id="28" name="Rounded Rectangle 27"/>
          <p:cNvSpPr/>
          <p:nvPr/>
        </p:nvSpPr>
        <p:spPr bwMode="auto">
          <a:xfrm>
            <a:off x="8252786" y="4267200"/>
            <a:ext cx="1926077" cy="115759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Worker Role</a:t>
            </a:r>
          </a:p>
        </p:txBody>
      </p:sp>
      <p:cxnSp>
        <p:nvCxnSpPr>
          <p:cNvPr id="29" name="Shape 28"/>
          <p:cNvCxnSpPr>
            <a:stCxn id="27" idx="2"/>
            <a:endCxn id="23" idx="2"/>
          </p:cNvCxnSpPr>
          <p:nvPr/>
        </p:nvCxnSpPr>
        <p:spPr>
          <a:xfrm rot="16200000" flipH="1">
            <a:off x="2863044" y="5226586"/>
            <a:ext cx="725376" cy="512186"/>
          </a:xfrm>
          <a:prstGeom prst="bent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Elbow Connector 29"/>
          <p:cNvCxnSpPr>
            <a:stCxn id="23" idx="6"/>
          </p:cNvCxnSpPr>
          <p:nvPr/>
        </p:nvCxnSpPr>
        <p:spPr>
          <a:xfrm>
            <a:off x="3939025" y="5845367"/>
            <a:ext cx="945440" cy="183"/>
          </a:xfrm>
          <a:prstGeom prst="bent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1" name="Shape 30"/>
          <p:cNvCxnSpPr>
            <a:stCxn id="28" idx="2"/>
            <a:endCxn id="24" idx="6"/>
          </p:cNvCxnSpPr>
          <p:nvPr/>
        </p:nvCxnSpPr>
        <p:spPr>
          <a:xfrm rot="5400000">
            <a:off x="8489980" y="5119522"/>
            <a:ext cx="420576" cy="1031115"/>
          </a:xfrm>
          <a:prstGeom prst="bentConnector2">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32" name="Elbow Connector 31"/>
          <p:cNvCxnSpPr>
            <a:endCxn id="24" idx="2"/>
          </p:cNvCxnSpPr>
          <p:nvPr/>
        </p:nvCxnSpPr>
        <p:spPr>
          <a:xfrm flipV="1">
            <a:off x="6941865" y="5845367"/>
            <a:ext cx="785645" cy="183"/>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a:t>Table storage</a:t>
            </a:r>
          </a:p>
        </p:txBody>
      </p:sp>
      <p:sp>
        <p:nvSpPr>
          <p:cNvPr id="52226" name="Rectangle 2"/>
          <p:cNvSpPr>
            <a:spLocks noGrp="1" noChangeArrowheads="1"/>
          </p:cNvSpPr>
          <p:nvPr>
            <p:ph idx="1"/>
          </p:nvPr>
        </p:nvSpPr>
        <p:spPr>
          <a:ln/>
        </p:spPr>
        <p:txBody>
          <a:bodyPr/>
          <a:lstStyle/>
          <a:p>
            <a:r>
              <a:rPr lang="en-US" dirty="0" smtClean="0">
                <a:latin typeface="Calibri"/>
                <a:cs typeface="Calibri"/>
              </a:rPr>
              <a:t>Entity Data Store</a:t>
            </a:r>
          </a:p>
          <a:p>
            <a:r>
              <a:rPr lang="en-US" dirty="0" smtClean="0">
                <a:latin typeface="Calibri"/>
                <a:cs typeface="Calibri"/>
              </a:rPr>
              <a:t>Partitioned by key</a:t>
            </a:r>
          </a:p>
          <a:p>
            <a:r>
              <a:rPr lang="en-US" dirty="0" smtClean="0">
                <a:latin typeface="Calibri"/>
                <a:cs typeface="Calibri"/>
              </a:rPr>
              <a:t>Unlimited keys</a:t>
            </a:r>
          </a:p>
          <a:p>
            <a:r>
              <a:rPr lang="en-US" dirty="0" smtClean="0">
                <a:latin typeface="Calibri"/>
                <a:cs typeface="Calibri"/>
              </a:rPr>
              <a:t>Not a RDBMS</a:t>
            </a:r>
          </a:p>
          <a:p>
            <a:pPr marL="903288">
              <a:buNone/>
            </a:pPr>
            <a:endParaRPr lang="en-US" dirty="0">
              <a:latin typeface="Calibri"/>
              <a:cs typeface="Calibri"/>
            </a:endParaRPr>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sz="6600" dirty="0"/>
              <a:t>Table </a:t>
            </a:r>
            <a:r>
              <a:rPr lang="en-US" sz="6600" dirty="0" smtClean="0"/>
              <a:t>storage concepts</a:t>
            </a:r>
            <a:endParaRPr lang="en-US" sz="6600" dirty="0"/>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grpSp>
        <p:nvGrpSpPr>
          <p:cNvPr id="6" name="Group 4"/>
          <p:cNvGrpSpPr/>
          <p:nvPr/>
        </p:nvGrpSpPr>
        <p:grpSpPr>
          <a:xfrm>
            <a:off x="2082800" y="2362200"/>
            <a:ext cx="8001000" cy="6324600"/>
            <a:chOff x="1681162" y="990600"/>
            <a:chExt cx="5781675" cy="4876800"/>
          </a:xfrm>
        </p:grpSpPr>
        <p:sp>
          <p:nvSpPr>
            <p:cNvPr id="7" name="Rounded Rectangle 6"/>
            <p:cNvSpPr/>
            <p:nvPr/>
          </p:nvSpPr>
          <p:spPr>
            <a:xfrm>
              <a:off x="5728335"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5728335"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Entity</a:t>
              </a:r>
              <a:endParaRPr lang="en-US" sz="2000" kern="1200" dirty="0">
                <a:latin typeface="Calibri" pitchFamily="34" charset="0"/>
              </a:endParaRPr>
            </a:p>
          </p:txBody>
        </p:sp>
        <p:sp>
          <p:nvSpPr>
            <p:cNvPr id="9" name="Rounded Rectangle 8"/>
            <p:cNvSpPr/>
            <p:nvPr/>
          </p:nvSpPr>
          <p:spPr>
            <a:xfrm>
              <a:off x="3704748"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ounded Rectangle 6"/>
            <p:cNvSpPr/>
            <p:nvPr/>
          </p:nvSpPr>
          <p:spPr>
            <a:xfrm>
              <a:off x="3704748"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Table</a:t>
              </a:r>
              <a:endParaRPr lang="en-US" sz="2000" kern="1200" dirty="0">
                <a:latin typeface="Calibri" pitchFamily="34" charset="0"/>
              </a:endParaRPr>
            </a:p>
          </p:txBody>
        </p:sp>
        <p:sp>
          <p:nvSpPr>
            <p:cNvPr id="11" name="Rounded Rectangle 10"/>
            <p:cNvSpPr/>
            <p:nvPr/>
          </p:nvSpPr>
          <p:spPr>
            <a:xfrm>
              <a:off x="1681162" y="990600"/>
              <a:ext cx="1734502" cy="4876800"/>
            </a:xfrm>
            <a:prstGeom prst="roundRect">
              <a:avLst>
                <a:gd name="adj" fmla="val 10000"/>
              </a:avLst>
            </a:prstGeom>
            <a:solidFill>
              <a:schemeClr val="accent4"/>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ounded Rectangle 8"/>
            <p:cNvSpPr/>
            <p:nvPr/>
          </p:nvSpPr>
          <p:spPr>
            <a:xfrm>
              <a:off x="1681162"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Account</a:t>
              </a:r>
              <a:endParaRPr lang="en-US" sz="2000" kern="1200" dirty="0">
                <a:latin typeface="Calibri" pitchFamily="34" charset="0"/>
              </a:endParaRPr>
            </a:p>
          </p:txBody>
        </p:sp>
        <p:sp>
          <p:nvSpPr>
            <p:cNvPr id="13" name="Rounded Rectangle 12"/>
            <p:cNvSpPr/>
            <p:nvPr/>
          </p:nvSpPr>
          <p:spPr>
            <a:xfrm>
              <a:off x="1825704" y="3701629"/>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4" name="Rounded Rectangle 10"/>
            <p:cNvSpPr/>
            <p:nvPr/>
          </p:nvSpPr>
          <p:spPr>
            <a:xfrm>
              <a:off x="1846871" y="3722796"/>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Account</a:t>
              </a:r>
              <a:endParaRPr lang="en-US" sz="1600" kern="1200" dirty="0">
                <a:latin typeface="Calibri" pitchFamily="34" charset="0"/>
              </a:endParaRPr>
            </a:p>
          </p:txBody>
        </p:sp>
        <p:sp>
          <p:nvSpPr>
            <p:cNvPr id="15" name="Straight Connector 11"/>
            <p:cNvSpPr/>
            <p:nvPr/>
          </p:nvSpPr>
          <p:spPr>
            <a:xfrm rot="18289469">
              <a:off x="3053987" y="3634088"/>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Straight Connector 12"/>
            <p:cNvSpPr/>
            <p:nvPr/>
          </p:nvSpPr>
          <p:spPr>
            <a:xfrm rot="18289469">
              <a:off x="3534895" y="3622115"/>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17" name="Rounded Rectangle 16"/>
            <p:cNvSpPr/>
            <p:nvPr/>
          </p:nvSpPr>
          <p:spPr>
            <a:xfrm>
              <a:off x="3849290" y="2870513"/>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8" name="Rounded Rectangle 14"/>
            <p:cNvSpPr/>
            <p:nvPr/>
          </p:nvSpPr>
          <p:spPr>
            <a:xfrm>
              <a:off x="3870457" y="2891680"/>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Users</a:t>
              </a:r>
              <a:endParaRPr lang="en-US" sz="1600" kern="1200" dirty="0">
                <a:latin typeface="Calibri" pitchFamily="34" charset="0"/>
              </a:endParaRPr>
            </a:p>
          </p:txBody>
        </p:sp>
        <p:sp>
          <p:nvSpPr>
            <p:cNvPr id="19" name="Straight Connector 15"/>
            <p:cNvSpPr/>
            <p:nvPr/>
          </p:nvSpPr>
          <p:spPr>
            <a:xfrm rot="19457599">
              <a:off x="5227785" y="301075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Straight Connector 16"/>
            <p:cNvSpPr/>
            <p:nvPr/>
          </p:nvSpPr>
          <p:spPr>
            <a:xfrm rot="19457599">
              <a:off x="5565992" y="300628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1" name="Rounded Rectangle 20"/>
            <p:cNvSpPr/>
            <p:nvPr/>
          </p:nvSpPr>
          <p:spPr>
            <a:xfrm>
              <a:off x="5872876" y="245495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2" name="Rounded Rectangle 18"/>
            <p:cNvSpPr/>
            <p:nvPr/>
          </p:nvSpPr>
          <p:spPr>
            <a:xfrm>
              <a:off x="5894043" y="247612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Name=…hash=…</a:t>
              </a:r>
              <a:endParaRPr lang="en-US" sz="1600" kern="1200" dirty="0">
                <a:latin typeface="Calibri" pitchFamily="34" charset="0"/>
              </a:endParaRPr>
            </a:p>
          </p:txBody>
        </p:sp>
        <p:sp>
          <p:nvSpPr>
            <p:cNvPr id="23" name="Straight Connector 19"/>
            <p:cNvSpPr/>
            <p:nvPr/>
          </p:nvSpPr>
          <p:spPr>
            <a:xfrm rot="2142401">
              <a:off x="5227785" y="3426309"/>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Straight Connector 20"/>
            <p:cNvSpPr/>
            <p:nvPr/>
          </p:nvSpPr>
          <p:spPr>
            <a:xfrm rot="2142401">
              <a:off x="5565992" y="3421846"/>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5" name="Rounded Rectangle 24"/>
            <p:cNvSpPr/>
            <p:nvPr/>
          </p:nvSpPr>
          <p:spPr>
            <a:xfrm>
              <a:off x="5872876" y="3286071"/>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6" name="Rounded Rectangle 22"/>
            <p:cNvSpPr/>
            <p:nvPr/>
          </p:nvSpPr>
          <p:spPr>
            <a:xfrm>
              <a:off x="5894043" y="3307238"/>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Name=…hash=…</a:t>
              </a:r>
              <a:endParaRPr lang="en-US" sz="1600" kern="1200" dirty="0">
                <a:latin typeface="Calibri" pitchFamily="34" charset="0"/>
              </a:endParaRPr>
            </a:p>
          </p:txBody>
        </p:sp>
        <p:sp>
          <p:nvSpPr>
            <p:cNvPr id="27" name="Straight Connector 23"/>
            <p:cNvSpPr/>
            <p:nvPr/>
          </p:nvSpPr>
          <p:spPr>
            <a:xfrm rot="3310531">
              <a:off x="3053987" y="4465204"/>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Straight Connector 24"/>
            <p:cNvSpPr/>
            <p:nvPr/>
          </p:nvSpPr>
          <p:spPr>
            <a:xfrm rot="3310531">
              <a:off x="3534895" y="4453230"/>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29" name="Rounded Rectangle 28"/>
            <p:cNvSpPr/>
            <p:nvPr/>
          </p:nvSpPr>
          <p:spPr>
            <a:xfrm>
              <a:off x="3849290" y="453274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0" name="Rounded Rectangle 26"/>
            <p:cNvSpPr/>
            <p:nvPr/>
          </p:nvSpPr>
          <p:spPr>
            <a:xfrm>
              <a:off x="3870457" y="455391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latin typeface="Calibri" pitchFamily="34" charset="0"/>
                </a:rPr>
                <a:t>PhotoIndex</a:t>
              </a:r>
              <a:endParaRPr lang="en-US" sz="1600" kern="1200" dirty="0">
                <a:latin typeface="Calibri" pitchFamily="34" charset="0"/>
              </a:endParaRPr>
            </a:p>
          </p:txBody>
        </p:sp>
        <p:sp>
          <p:nvSpPr>
            <p:cNvPr id="31" name="Straight Connector 27"/>
            <p:cNvSpPr/>
            <p:nvPr/>
          </p:nvSpPr>
          <p:spPr>
            <a:xfrm rot="19457599">
              <a:off x="5227785" y="4672983"/>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2" name="Straight Connector 28"/>
            <p:cNvSpPr/>
            <p:nvPr/>
          </p:nvSpPr>
          <p:spPr>
            <a:xfrm rot="19457599">
              <a:off x="5565992" y="4668520"/>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33" name="Rounded Rectangle 32"/>
            <p:cNvSpPr/>
            <p:nvPr/>
          </p:nvSpPr>
          <p:spPr>
            <a:xfrm>
              <a:off x="5872876" y="4117187"/>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4" name="Rounded Rectangle 30"/>
            <p:cNvSpPr/>
            <p:nvPr/>
          </p:nvSpPr>
          <p:spPr>
            <a:xfrm>
              <a:off x="5894043" y="4138354"/>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Tag=…id=…</a:t>
              </a:r>
              <a:endParaRPr lang="en-US" sz="1600" kern="1200" dirty="0">
                <a:latin typeface="Calibri" pitchFamily="34" charset="0"/>
              </a:endParaRPr>
            </a:p>
          </p:txBody>
        </p:sp>
        <p:sp>
          <p:nvSpPr>
            <p:cNvPr id="35" name="Straight Connector 31"/>
            <p:cNvSpPr/>
            <p:nvPr/>
          </p:nvSpPr>
          <p:spPr>
            <a:xfrm rot="2142401">
              <a:off x="5227785" y="508854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Straight Connector 32"/>
            <p:cNvSpPr/>
            <p:nvPr/>
          </p:nvSpPr>
          <p:spPr>
            <a:xfrm rot="2142401">
              <a:off x="5565992" y="508407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latin typeface="Calibri" pitchFamily="34" charset="0"/>
              </a:endParaRPr>
            </a:p>
          </p:txBody>
        </p:sp>
        <p:sp>
          <p:nvSpPr>
            <p:cNvPr id="37" name="Rounded Rectangle 36"/>
            <p:cNvSpPr/>
            <p:nvPr/>
          </p:nvSpPr>
          <p:spPr>
            <a:xfrm>
              <a:off x="5872876" y="4948302"/>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8" name="Rounded Rectangle 34"/>
            <p:cNvSpPr/>
            <p:nvPr/>
          </p:nvSpPr>
          <p:spPr>
            <a:xfrm>
              <a:off x="5894043" y="4969469"/>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Tag=…,id=…</a:t>
              </a:r>
              <a:endParaRPr lang="en-US" sz="1600" kern="1200" dirty="0">
                <a:latin typeface="Calibri" pitchFamily="34" charset="0"/>
              </a:endParaRPr>
            </a:p>
          </p:txBody>
        </p:sp>
      </p:gr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sz="6600" dirty="0" smtClean="0"/>
              <a:t>Entities and properties</a:t>
            </a:r>
            <a:endParaRPr lang="en-US" sz="6600" dirty="0"/>
          </a:p>
        </p:txBody>
      </p:sp>
      <p:sp>
        <p:nvSpPr>
          <p:cNvPr id="6" name="Content Placeholder 2"/>
          <p:cNvSpPr>
            <a:spLocks noGrp="1"/>
          </p:cNvSpPr>
          <p:nvPr>
            <p:ph idx="1"/>
          </p:nvPr>
        </p:nvSpPr>
        <p:spPr>
          <a:xfrm>
            <a:off x="558800" y="2133600"/>
            <a:ext cx="11811000" cy="7315200"/>
          </a:xfrm>
        </p:spPr>
        <p:txBody>
          <a:bodyPr anchor="t"/>
          <a:lstStyle/>
          <a:p>
            <a:pPr>
              <a:spcBef>
                <a:spcPts val="1200"/>
              </a:spcBef>
            </a:pPr>
            <a:r>
              <a:rPr lang="en-US" sz="3600" dirty="0" smtClean="0">
                <a:latin typeface="Calibri"/>
                <a:cs typeface="Calibri"/>
              </a:rPr>
              <a:t>Each Entity can have up to 255 properties</a:t>
            </a:r>
          </a:p>
          <a:p>
            <a:pPr>
              <a:spcBef>
                <a:spcPts val="1200"/>
              </a:spcBef>
            </a:pPr>
            <a:r>
              <a:rPr lang="en-US" sz="3600" dirty="0" smtClean="0">
                <a:latin typeface="Calibri"/>
                <a:cs typeface="Calibri"/>
              </a:rPr>
              <a:t>Every Entity has fixed key properties</a:t>
            </a:r>
          </a:p>
          <a:p>
            <a:pPr lvl="1">
              <a:spcBef>
                <a:spcPts val="1200"/>
              </a:spcBef>
            </a:pPr>
            <a:r>
              <a:rPr lang="en-US" sz="3600" dirty="0" smtClean="0">
                <a:latin typeface="Calibri"/>
                <a:cs typeface="Calibri"/>
              </a:rPr>
              <a:t>Partition key</a:t>
            </a:r>
          </a:p>
          <a:p>
            <a:pPr lvl="1">
              <a:spcBef>
                <a:spcPts val="1200"/>
              </a:spcBef>
            </a:pPr>
            <a:r>
              <a:rPr lang="en-US" sz="3600" dirty="0" smtClean="0">
                <a:latin typeface="Calibri"/>
                <a:cs typeface="Calibri"/>
              </a:rPr>
              <a:t>Row key</a:t>
            </a:r>
          </a:p>
          <a:p>
            <a:pPr lvl="1">
              <a:spcBef>
                <a:spcPts val="1200"/>
              </a:spcBef>
            </a:pPr>
            <a:r>
              <a:rPr lang="en-US" sz="3600" dirty="0" smtClean="0">
                <a:latin typeface="Calibri"/>
                <a:cs typeface="Calibri"/>
              </a:rPr>
              <a:t>Timestamp</a:t>
            </a:r>
          </a:p>
          <a:p>
            <a:pPr>
              <a:spcBef>
                <a:spcPts val="1200"/>
              </a:spcBef>
            </a:pPr>
            <a:r>
              <a:rPr lang="en-US" sz="3600" dirty="0" smtClean="0">
                <a:latin typeface="Calibri"/>
                <a:cs typeface="Calibri"/>
              </a:rPr>
              <a:t>No fixed schema for rest of properties</a:t>
            </a:r>
          </a:p>
          <a:p>
            <a:pPr lvl="1">
              <a:spcBef>
                <a:spcPts val="1200"/>
              </a:spcBef>
            </a:pPr>
            <a:r>
              <a:rPr lang="en-US" sz="3600" dirty="0" smtClean="0">
                <a:latin typeface="Calibri"/>
                <a:cs typeface="Calibri"/>
              </a:rPr>
              <a:t>2 entities in the same table </a:t>
            </a:r>
            <a:br>
              <a:rPr lang="en-US" sz="3600" dirty="0" smtClean="0">
                <a:latin typeface="Calibri"/>
                <a:cs typeface="Calibri"/>
              </a:rPr>
            </a:br>
            <a:r>
              <a:rPr lang="en-US" sz="3600" dirty="0" smtClean="0">
                <a:latin typeface="Calibri"/>
                <a:cs typeface="Calibri"/>
              </a:rPr>
              <a:t>can have different properties</a:t>
            </a:r>
          </a:p>
          <a:p>
            <a:pPr lvl="1">
              <a:spcBef>
                <a:spcPts val="1200"/>
              </a:spcBef>
            </a:pPr>
            <a:r>
              <a:rPr lang="en-US" sz="3600" dirty="0" smtClean="0">
                <a:latin typeface="Calibri"/>
                <a:cs typeface="Calibri"/>
              </a:rPr>
              <a:t>Properties stored as &lt;Name, </a:t>
            </a:r>
            <a:r>
              <a:rPr lang="en-US" sz="3600" dirty="0" err="1" smtClean="0">
                <a:latin typeface="Calibri"/>
                <a:cs typeface="Calibri"/>
              </a:rPr>
              <a:t>TypedValue</a:t>
            </a:r>
            <a:r>
              <a:rPr lang="en-US" sz="3600" dirty="0" smtClean="0">
                <a:latin typeface="Calibri"/>
                <a:cs typeface="Calibri"/>
              </a:rPr>
              <a:t>&gt; pairs</a:t>
            </a:r>
          </a:p>
          <a:p>
            <a:pPr>
              <a:spcBef>
                <a:spcPts val="1200"/>
              </a:spcBef>
            </a:pPr>
            <a:r>
              <a:rPr lang="en-US" sz="3600" dirty="0" smtClean="0">
                <a:latin typeface="Calibri"/>
                <a:cs typeface="Calibri"/>
              </a:rPr>
              <a:t>Each entity has a system maintained version</a:t>
            </a:r>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sz="6600" dirty="0" smtClean="0"/>
              <a:t>Entities and properties</a:t>
            </a:r>
            <a:endParaRPr lang="en-US" sz="6600" dirty="0"/>
          </a:p>
        </p:txBody>
      </p:sp>
      <p:sp>
        <p:nvSpPr>
          <p:cNvPr id="6" name="Content Placeholder 2"/>
          <p:cNvSpPr>
            <a:spLocks noGrp="1"/>
          </p:cNvSpPr>
          <p:nvPr>
            <p:ph idx="1"/>
          </p:nvPr>
        </p:nvSpPr>
        <p:spPr>
          <a:xfrm>
            <a:off x="558800" y="2133600"/>
            <a:ext cx="11811000" cy="7315200"/>
          </a:xfrm>
        </p:spPr>
        <p:txBody>
          <a:bodyPr anchor="t"/>
          <a:lstStyle/>
          <a:p>
            <a:pPr>
              <a:spcBef>
                <a:spcPts val="1200"/>
              </a:spcBef>
            </a:pPr>
            <a:r>
              <a:rPr lang="en-US" sz="3200" dirty="0" smtClean="0">
                <a:latin typeface="Calibri"/>
                <a:cs typeface="Calibri"/>
              </a:rPr>
              <a:t>Partition key and Row key</a:t>
            </a:r>
          </a:p>
          <a:p>
            <a:pPr lvl="1">
              <a:spcBef>
                <a:spcPts val="1200"/>
              </a:spcBef>
            </a:pPr>
            <a:r>
              <a:rPr lang="en-US" sz="3200" dirty="0" smtClean="0">
                <a:latin typeface="Calibri"/>
                <a:cs typeface="Calibri"/>
              </a:rPr>
              <a:t>String (up to 1KB)</a:t>
            </a:r>
          </a:p>
          <a:p>
            <a:pPr>
              <a:spcBef>
                <a:spcPts val="1200"/>
              </a:spcBef>
            </a:pPr>
            <a:r>
              <a:rPr lang="en-US" sz="3200" dirty="0" smtClean="0">
                <a:latin typeface="Calibri"/>
                <a:cs typeface="Calibri"/>
              </a:rPr>
              <a:t>Other properties</a:t>
            </a:r>
          </a:p>
          <a:p>
            <a:pPr lvl="1">
              <a:spcBef>
                <a:spcPts val="1200"/>
              </a:spcBef>
            </a:pPr>
            <a:r>
              <a:rPr lang="en-US" sz="3200" dirty="0" smtClean="0">
                <a:latin typeface="Calibri"/>
                <a:cs typeface="Calibri"/>
              </a:rPr>
              <a:t>String (up to 64KB)</a:t>
            </a:r>
          </a:p>
          <a:p>
            <a:pPr lvl="1">
              <a:spcBef>
                <a:spcPts val="1200"/>
              </a:spcBef>
            </a:pPr>
            <a:r>
              <a:rPr lang="en-US" sz="3200" dirty="0" smtClean="0">
                <a:latin typeface="Calibri"/>
                <a:cs typeface="Calibri"/>
              </a:rPr>
              <a:t>Binary (up to 64KB)</a:t>
            </a:r>
          </a:p>
          <a:p>
            <a:pPr lvl="1">
              <a:spcBef>
                <a:spcPts val="1200"/>
              </a:spcBef>
            </a:pPr>
            <a:r>
              <a:rPr lang="en-US" sz="3200" dirty="0" err="1" smtClean="0">
                <a:latin typeface="Calibri"/>
                <a:cs typeface="Calibri"/>
              </a:rPr>
              <a:t>Bool</a:t>
            </a:r>
            <a:endParaRPr lang="en-US" sz="3200" dirty="0" smtClean="0">
              <a:latin typeface="Calibri"/>
              <a:cs typeface="Calibri"/>
            </a:endParaRPr>
          </a:p>
          <a:p>
            <a:pPr lvl="1">
              <a:spcBef>
                <a:spcPts val="1200"/>
              </a:spcBef>
            </a:pPr>
            <a:r>
              <a:rPr lang="en-US" sz="3200" dirty="0" err="1" smtClean="0">
                <a:latin typeface="Calibri"/>
                <a:cs typeface="Calibri"/>
              </a:rPr>
              <a:t>DateTime</a:t>
            </a:r>
            <a:r>
              <a:rPr lang="en-US" sz="3200" dirty="0" smtClean="0">
                <a:latin typeface="Calibri"/>
                <a:cs typeface="Calibri"/>
              </a:rPr>
              <a:t> </a:t>
            </a:r>
          </a:p>
          <a:p>
            <a:pPr lvl="1">
              <a:spcBef>
                <a:spcPts val="1200"/>
              </a:spcBef>
            </a:pPr>
            <a:r>
              <a:rPr lang="en-US" sz="3200" dirty="0" smtClean="0">
                <a:latin typeface="Calibri"/>
                <a:cs typeface="Calibri"/>
              </a:rPr>
              <a:t>GUID</a:t>
            </a:r>
          </a:p>
          <a:p>
            <a:pPr lvl="1">
              <a:spcBef>
                <a:spcPts val="1200"/>
              </a:spcBef>
            </a:pPr>
            <a:r>
              <a:rPr lang="en-US" sz="3200" dirty="0" err="1" smtClean="0">
                <a:latin typeface="Calibri"/>
                <a:cs typeface="Calibri"/>
              </a:rPr>
              <a:t>Int</a:t>
            </a:r>
            <a:endParaRPr lang="en-US" sz="3200" dirty="0" smtClean="0">
              <a:latin typeface="Calibri"/>
              <a:cs typeface="Calibri"/>
            </a:endParaRPr>
          </a:p>
          <a:p>
            <a:pPr lvl="1">
              <a:spcBef>
                <a:spcPts val="1200"/>
              </a:spcBef>
            </a:pPr>
            <a:r>
              <a:rPr lang="en-US" sz="3200" dirty="0" smtClean="0">
                <a:latin typeface="Calibri"/>
                <a:cs typeface="Calibri"/>
              </a:rPr>
              <a:t>Int64</a:t>
            </a:r>
          </a:p>
          <a:p>
            <a:pPr lvl="1">
              <a:spcBef>
                <a:spcPts val="1200"/>
              </a:spcBef>
            </a:pPr>
            <a:r>
              <a:rPr lang="en-US" sz="3200" dirty="0" smtClean="0">
                <a:latin typeface="Calibri"/>
                <a:cs typeface="Calibri"/>
              </a:rPr>
              <a:t>Double</a:t>
            </a:r>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742115" y="2531408"/>
            <a:ext cx="3720818" cy="4639093"/>
            <a:chOff x="403166" y="2368395"/>
            <a:chExt cx="3487358" cy="3261862"/>
          </a:xfrm>
        </p:grpSpPr>
        <p:grpSp>
          <p:nvGrpSpPr>
            <p:cNvPr id="14" name="Group 13"/>
            <p:cNvGrpSpPr/>
            <p:nvPr/>
          </p:nvGrpSpPr>
          <p:grpSpPr>
            <a:xfrm>
              <a:off x="531591" y="2368395"/>
              <a:ext cx="3322998" cy="2622140"/>
              <a:chOff x="693322" y="2040090"/>
              <a:chExt cx="2492898" cy="262214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0303" y="2040090"/>
                <a:ext cx="799504" cy="1465754"/>
              </a:xfrm>
              <a:prstGeom prst="rect">
                <a:avLst/>
              </a:prstGeom>
              <a:effectLst/>
            </p:spPr>
          </p:pic>
          <p:sp>
            <p:nvSpPr>
              <p:cNvPr id="10" name="Rectangle 9"/>
              <p:cNvSpPr/>
              <p:nvPr/>
            </p:nvSpPr>
            <p:spPr>
              <a:xfrm>
                <a:off x="693322" y="4359263"/>
                <a:ext cx="2492898" cy="302967"/>
              </a:xfrm>
              <a:prstGeom prst="rect">
                <a:avLst/>
              </a:prstGeom>
            </p:spPr>
            <p:txBody>
              <a:bodyPr wrap="square">
                <a:spAutoFit/>
              </a:bodyPr>
              <a:lstStyle/>
              <a:p>
                <a:pPr defTabSz="1733342">
                  <a:lnSpc>
                    <a:spcPct val="90000"/>
                  </a:lnSpc>
                </a:pPr>
                <a:r>
                  <a:rPr lang="en-US" sz="2400" dirty="0" smtClean="0">
                    <a:solidFill>
                      <a:srgbClr val="FFFFFF"/>
                    </a:solidFill>
                    <a:latin typeface="Segoe"/>
                    <a:cs typeface="Segoe"/>
                  </a:rPr>
                  <a:t>Software-as-a-Service</a:t>
                </a:r>
                <a:endParaRPr lang="en-US" sz="2400" dirty="0">
                  <a:solidFill>
                    <a:srgbClr val="FFFFFF"/>
                  </a:solidFill>
                  <a:latin typeface="Segoe"/>
                  <a:cs typeface="Segoe"/>
                </a:endParaRPr>
              </a:p>
            </p:txBody>
          </p:sp>
        </p:grpSp>
        <p:sp>
          <p:nvSpPr>
            <p:cNvPr id="17" name="TextBox 16"/>
            <p:cNvSpPr txBox="1"/>
            <p:nvPr/>
          </p:nvSpPr>
          <p:spPr>
            <a:xfrm>
              <a:off x="403166" y="4970236"/>
              <a:ext cx="3487358" cy="660021"/>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a:r>
                <a:rPr lang="en-US" sz="5300" dirty="0">
                  <a:latin typeface="Segoe"/>
                  <a:cs typeface="Segoe"/>
                </a:rPr>
                <a:t>consume</a:t>
              </a:r>
            </a:p>
          </p:txBody>
        </p:sp>
        <p:sp>
          <p:nvSpPr>
            <p:cNvPr id="20" name="TextBox 19"/>
            <p:cNvSpPr txBox="1"/>
            <p:nvPr/>
          </p:nvSpPr>
          <p:spPr>
            <a:xfrm>
              <a:off x="692575" y="3952865"/>
              <a:ext cx="3036333" cy="898067"/>
            </a:xfrm>
            <a:prstGeom prst="rect">
              <a:avLst/>
            </a:prstGeom>
            <a:noFill/>
          </p:spPr>
          <p:txBody>
            <a:bodyPr wrap="none" lIns="121899" tIns="60949" rIns="121899" bIns="60949" rtlCol="0">
              <a:spAutoFit/>
            </a:bodyPr>
            <a:lstStyle/>
            <a:p>
              <a:r>
                <a:rPr lang="en-US" sz="7500" dirty="0">
                  <a:solidFill>
                    <a:srgbClr val="00B0F0"/>
                  </a:solidFill>
                  <a:latin typeface="Segoe" pitchFamily="34" charset="0"/>
                </a:rPr>
                <a:t>“SaaS”</a:t>
              </a:r>
            </a:p>
          </p:txBody>
        </p:sp>
      </p:grpSp>
      <p:grpSp>
        <p:nvGrpSpPr>
          <p:cNvPr id="4" name="Group 3"/>
          <p:cNvGrpSpPr/>
          <p:nvPr/>
        </p:nvGrpSpPr>
        <p:grpSpPr>
          <a:xfrm>
            <a:off x="4479986" y="2872536"/>
            <a:ext cx="4420645" cy="4278555"/>
            <a:chOff x="3982608" y="2621898"/>
            <a:chExt cx="4143276" cy="3008359"/>
          </a:xfrm>
        </p:grpSpPr>
        <p:grpSp>
          <p:nvGrpSpPr>
            <p:cNvPr id="16" name="Group 15"/>
            <p:cNvGrpSpPr/>
            <p:nvPr/>
          </p:nvGrpSpPr>
          <p:grpSpPr>
            <a:xfrm>
              <a:off x="3982608" y="2621898"/>
              <a:ext cx="4143276" cy="2368637"/>
              <a:chOff x="4542693" y="2145791"/>
              <a:chExt cx="3108267" cy="2368636"/>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8616" y="2145791"/>
                <a:ext cx="1076146" cy="1175305"/>
              </a:xfrm>
              <a:prstGeom prst="rect">
                <a:avLst/>
              </a:prstGeom>
            </p:spPr>
          </p:pic>
          <p:sp>
            <p:nvSpPr>
              <p:cNvPr id="13" name="Rectangle 12"/>
              <p:cNvSpPr/>
              <p:nvPr/>
            </p:nvSpPr>
            <p:spPr>
              <a:xfrm>
                <a:off x="4542693" y="4211460"/>
                <a:ext cx="3108267" cy="302967"/>
              </a:xfrm>
              <a:prstGeom prst="rect">
                <a:avLst/>
              </a:prstGeom>
            </p:spPr>
            <p:txBody>
              <a:bodyPr wrap="square">
                <a:spAutoFit/>
              </a:bodyPr>
              <a:lstStyle/>
              <a:p>
                <a:pPr defTabSz="1733342">
                  <a:lnSpc>
                    <a:spcPct val="90000"/>
                  </a:lnSpc>
                </a:pPr>
                <a:r>
                  <a:rPr lang="en-US" sz="2400" dirty="0" smtClean="0">
                    <a:solidFill>
                      <a:srgbClr val="FFFFFF"/>
                    </a:solidFill>
                    <a:latin typeface="Segoe"/>
                    <a:cs typeface="Segoe"/>
                  </a:rPr>
                  <a:t>Platform-as-a-Service</a:t>
                </a:r>
                <a:endParaRPr lang="en-US" sz="2400" dirty="0">
                  <a:solidFill>
                    <a:srgbClr val="FFFFFF"/>
                  </a:solidFill>
                  <a:latin typeface="Segoe"/>
                  <a:cs typeface="Segoe"/>
                </a:endParaRPr>
              </a:p>
            </p:txBody>
          </p:sp>
        </p:grpSp>
        <p:sp>
          <p:nvSpPr>
            <p:cNvPr id="19" name="TextBox 18"/>
            <p:cNvSpPr txBox="1"/>
            <p:nvPr/>
          </p:nvSpPr>
          <p:spPr>
            <a:xfrm>
              <a:off x="4223715" y="4970236"/>
              <a:ext cx="3487358" cy="660021"/>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a:r>
                <a:rPr lang="en-US" sz="5300" dirty="0">
                  <a:latin typeface="Segoe"/>
                  <a:cs typeface="Segoe"/>
                </a:rPr>
                <a:t>build</a:t>
              </a:r>
            </a:p>
          </p:txBody>
        </p:sp>
        <p:sp>
          <p:nvSpPr>
            <p:cNvPr id="21" name="TextBox 20"/>
            <p:cNvSpPr txBox="1"/>
            <p:nvPr/>
          </p:nvSpPr>
          <p:spPr>
            <a:xfrm>
              <a:off x="4525421" y="3952865"/>
              <a:ext cx="3036334" cy="898067"/>
            </a:xfrm>
            <a:prstGeom prst="rect">
              <a:avLst/>
            </a:prstGeom>
            <a:noFill/>
          </p:spPr>
          <p:txBody>
            <a:bodyPr wrap="none" lIns="121899" tIns="60949" rIns="121899" bIns="60949" rtlCol="0">
              <a:spAutoFit/>
            </a:bodyPr>
            <a:lstStyle/>
            <a:p>
              <a:r>
                <a:rPr lang="en-US" sz="7500" dirty="0">
                  <a:solidFill>
                    <a:srgbClr val="00B0F0"/>
                  </a:solidFill>
                  <a:latin typeface="Segoe" pitchFamily="34" charset="0"/>
                </a:rPr>
                <a:t>“PaaS”</a:t>
              </a:r>
            </a:p>
          </p:txBody>
        </p:sp>
      </p:grpSp>
      <p:grpSp>
        <p:nvGrpSpPr>
          <p:cNvPr id="5" name="Group 4"/>
          <p:cNvGrpSpPr/>
          <p:nvPr/>
        </p:nvGrpSpPr>
        <p:grpSpPr>
          <a:xfrm>
            <a:off x="213918" y="3106204"/>
            <a:ext cx="4554509" cy="4025475"/>
            <a:chOff x="7894813" y="2799845"/>
            <a:chExt cx="4268740" cy="2830412"/>
          </a:xfrm>
        </p:grpSpPr>
        <p:grpSp>
          <p:nvGrpSpPr>
            <p:cNvPr id="15" name="Group 14"/>
            <p:cNvGrpSpPr/>
            <p:nvPr/>
          </p:nvGrpSpPr>
          <p:grpSpPr>
            <a:xfrm>
              <a:off x="7894813" y="2799845"/>
              <a:ext cx="4268740" cy="2190690"/>
              <a:chOff x="3022590" y="1794348"/>
              <a:chExt cx="3202389" cy="2190689"/>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4554" y="1794348"/>
                <a:ext cx="1473972" cy="924344"/>
              </a:xfrm>
              <a:prstGeom prst="rect">
                <a:avLst/>
              </a:prstGeom>
              <a:noFill/>
              <a:ln>
                <a:noFill/>
              </a:ln>
            </p:spPr>
          </p:pic>
          <p:sp>
            <p:nvSpPr>
              <p:cNvPr id="12" name="Rectangle 11"/>
              <p:cNvSpPr/>
              <p:nvPr/>
            </p:nvSpPr>
            <p:spPr>
              <a:xfrm>
                <a:off x="3022590" y="3682070"/>
                <a:ext cx="3202389" cy="302967"/>
              </a:xfrm>
              <a:prstGeom prst="rect">
                <a:avLst/>
              </a:prstGeom>
            </p:spPr>
            <p:txBody>
              <a:bodyPr wrap="square">
                <a:spAutoFit/>
              </a:bodyPr>
              <a:lstStyle/>
              <a:p>
                <a:pPr defTabSz="1733342">
                  <a:lnSpc>
                    <a:spcPct val="90000"/>
                  </a:lnSpc>
                </a:pPr>
                <a:r>
                  <a:rPr lang="en-US" sz="2400" dirty="0" smtClean="0">
                    <a:solidFill>
                      <a:srgbClr val="FFFFFF"/>
                    </a:solidFill>
                    <a:latin typeface="Segoe"/>
                    <a:cs typeface="Segoe"/>
                  </a:rPr>
                  <a:t>Infrastructure-as-a-Service</a:t>
                </a:r>
                <a:endParaRPr lang="en-US" sz="2400" dirty="0">
                  <a:solidFill>
                    <a:srgbClr val="FFFFFF"/>
                  </a:solidFill>
                  <a:latin typeface="Segoe"/>
                  <a:cs typeface="Segoe"/>
                </a:endParaRPr>
              </a:p>
            </p:txBody>
          </p:sp>
        </p:grpSp>
        <p:sp>
          <p:nvSpPr>
            <p:cNvPr id="18" name="TextBox 17"/>
            <p:cNvSpPr txBox="1"/>
            <p:nvPr/>
          </p:nvSpPr>
          <p:spPr>
            <a:xfrm>
              <a:off x="8039175" y="4970236"/>
              <a:ext cx="3487358" cy="660021"/>
            </a:xfrm>
            <a:prstGeom prst="rect">
              <a:avLst/>
            </a:prstGeom>
            <a:noFill/>
            <a:ln>
              <a:noFill/>
            </a:ln>
            <a:effectLst>
              <a:reflection stA="50000" endPos="32000" dist="63500" dir="5400000" sy="-100000" algn="bl" rotWithShape="0"/>
            </a:effectLst>
          </p:spPr>
          <p:txBody>
            <a:bodyPr wrap="square" lIns="121899" tIns="60949" rIns="121899" bIns="60949" rtlCol="0">
              <a:spAutoFit/>
            </a:bodyPr>
            <a:lstStyle/>
            <a:p>
              <a:pPr algn="ctr"/>
              <a:r>
                <a:rPr lang="en-US" sz="5300" dirty="0">
                  <a:latin typeface="Segoe"/>
                  <a:cs typeface="Segoe"/>
                </a:rPr>
                <a:t>host</a:t>
              </a:r>
            </a:p>
          </p:txBody>
        </p:sp>
        <p:sp>
          <p:nvSpPr>
            <p:cNvPr id="22" name="TextBox 21"/>
            <p:cNvSpPr txBox="1"/>
            <p:nvPr/>
          </p:nvSpPr>
          <p:spPr>
            <a:xfrm>
              <a:off x="8460638" y="3952865"/>
              <a:ext cx="2685523" cy="898067"/>
            </a:xfrm>
            <a:prstGeom prst="rect">
              <a:avLst/>
            </a:prstGeom>
            <a:noFill/>
          </p:spPr>
          <p:txBody>
            <a:bodyPr wrap="none" lIns="121899" tIns="60949" rIns="121899" bIns="60949" rtlCol="0">
              <a:spAutoFit/>
            </a:bodyPr>
            <a:lstStyle/>
            <a:p>
              <a:r>
                <a:rPr lang="en-US" sz="7500" dirty="0">
                  <a:solidFill>
                    <a:srgbClr val="00B0F0"/>
                  </a:solidFill>
                  <a:latin typeface="Segoe" pitchFamily="34" charset="0"/>
                </a:rPr>
                <a:t>“IaaS”</a:t>
              </a:r>
            </a:p>
          </p:txBody>
        </p:sp>
      </p:grpSp>
      <p:sp>
        <p:nvSpPr>
          <p:cNvPr id="23" name="Rectangle 1"/>
          <p:cNvSpPr txBox="1">
            <a:spLocks noChangeArrowheads="1"/>
          </p:cNvSpPr>
          <p:nvPr/>
        </p:nvSpPr>
        <p:spPr bwMode="auto">
          <a:xfrm>
            <a:off x="2476500" y="152400"/>
            <a:ext cx="9448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Cloud Services</a:t>
            </a:r>
            <a:endParaRPr lang="en-US" dirty="0">
              <a:cs typeface="Calibri" pitchFamily="34" charset="0"/>
            </a:endParaRPr>
          </a:p>
        </p:txBody>
      </p:sp>
      <p:pic>
        <p:nvPicPr>
          <p:cNvPr id="24" name="Picture 2"/>
          <p:cNvPicPr>
            <a:picLocks noChangeAspect="1" noChangeArrowheads="1"/>
          </p:cNvPicPr>
          <p:nvPr/>
        </p:nvPicPr>
        <p:blipFill>
          <a:blip r:embed="rId6"/>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43972345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sz="6600" dirty="0" smtClean="0"/>
              <a:t>Partitioning</a:t>
            </a:r>
            <a:endParaRPr lang="en-US" sz="6600" dirty="0"/>
          </a:p>
        </p:txBody>
      </p:sp>
      <p:sp>
        <p:nvSpPr>
          <p:cNvPr id="6" name="Content Placeholder 2"/>
          <p:cNvSpPr>
            <a:spLocks noGrp="1"/>
          </p:cNvSpPr>
          <p:nvPr>
            <p:ph idx="1"/>
          </p:nvPr>
        </p:nvSpPr>
        <p:spPr>
          <a:xfrm>
            <a:off x="558800" y="2133600"/>
            <a:ext cx="11811000" cy="7315200"/>
          </a:xfrm>
        </p:spPr>
        <p:txBody>
          <a:bodyPr anchor="ctr"/>
          <a:lstStyle/>
          <a:p>
            <a:r>
              <a:rPr lang="en-US" sz="4000" dirty="0" smtClean="0">
                <a:latin typeface="Calibri"/>
                <a:cs typeface="Calibri"/>
              </a:rPr>
              <a:t>Every entity has a partition key</a:t>
            </a:r>
          </a:p>
          <a:p>
            <a:pPr lvl="1"/>
            <a:r>
              <a:rPr lang="en-US" sz="4000" dirty="0" smtClean="0">
                <a:latin typeface="Calibri"/>
                <a:cs typeface="Calibri"/>
              </a:rPr>
              <a:t>All entities in a table with the same partition key value live in the same partition</a:t>
            </a:r>
          </a:p>
          <a:p>
            <a:r>
              <a:rPr lang="en-US" sz="4000" dirty="0" smtClean="0">
                <a:latin typeface="Calibri"/>
                <a:cs typeface="Calibri"/>
              </a:rPr>
              <a:t>Important to choose partitioning scheme to make data access scalable</a:t>
            </a:r>
          </a:p>
          <a:p>
            <a:pPr lvl="2">
              <a:buNone/>
            </a:pPr>
            <a:r>
              <a:rPr lang="en-US" sz="4000" dirty="0" smtClean="0">
                <a:latin typeface="Calibri"/>
                <a:cs typeface="Calibri"/>
              </a:rPr>
              <a:t> </a:t>
            </a:r>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2476500" y="152400"/>
            <a:ext cx="9448800" cy="2095500"/>
          </a:xfrm>
          <a:ln/>
        </p:spPr>
        <p:txBody>
          <a:bodyPr/>
          <a:lstStyle/>
          <a:p>
            <a:pPr algn="l"/>
            <a:r>
              <a:rPr lang="en-US" sz="6600" dirty="0" smtClean="0"/>
              <a:t>Partitioning</a:t>
            </a:r>
            <a:endParaRPr lang="en-US" sz="6600" dirty="0"/>
          </a:p>
        </p:txBody>
      </p:sp>
      <p:sp>
        <p:nvSpPr>
          <p:cNvPr id="6" name="Content Placeholder 2"/>
          <p:cNvSpPr>
            <a:spLocks noGrp="1"/>
          </p:cNvSpPr>
          <p:nvPr>
            <p:ph idx="1"/>
          </p:nvPr>
        </p:nvSpPr>
        <p:spPr>
          <a:xfrm>
            <a:off x="558800" y="2133600"/>
            <a:ext cx="11811000" cy="7315200"/>
          </a:xfrm>
        </p:spPr>
        <p:txBody>
          <a:bodyPr anchor="t"/>
          <a:lstStyle/>
          <a:p>
            <a:pPr>
              <a:spcBef>
                <a:spcPts val="1200"/>
              </a:spcBef>
            </a:pPr>
            <a:r>
              <a:rPr lang="en-US" sz="3200" dirty="0" smtClean="0">
                <a:latin typeface="Calibri"/>
                <a:cs typeface="Calibri"/>
              </a:rPr>
              <a:t>Performance</a:t>
            </a:r>
          </a:p>
          <a:p>
            <a:pPr lvl="1">
              <a:spcBef>
                <a:spcPts val="1200"/>
              </a:spcBef>
            </a:pPr>
            <a:r>
              <a:rPr lang="en-US" sz="2800" dirty="0" smtClean="0">
                <a:latin typeface="Calibri"/>
                <a:cs typeface="Calibri"/>
              </a:rPr>
              <a:t>Use a </a:t>
            </a:r>
            <a:r>
              <a:rPr lang="en-US" sz="2800" dirty="0" err="1" smtClean="0">
                <a:latin typeface="Calibri"/>
                <a:cs typeface="Calibri"/>
              </a:rPr>
              <a:t>PartitionKey</a:t>
            </a:r>
            <a:r>
              <a:rPr lang="en-US" sz="2800" dirty="0" smtClean="0">
                <a:latin typeface="Calibri"/>
                <a:cs typeface="Calibri"/>
              </a:rPr>
              <a:t> that is common in your queries</a:t>
            </a:r>
          </a:p>
          <a:p>
            <a:pPr lvl="2">
              <a:spcBef>
                <a:spcPts val="1200"/>
              </a:spcBef>
            </a:pPr>
            <a:r>
              <a:rPr lang="en-US" sz="2400" dirty="0" smtClean="0">
                <a:latin typeface="Calibri"/>
                <a:cs typeface="Calibri"/>
              </a:rPr>
              <a:t>Always try to specify the partition key in the query</a:t>
            </a:r>
          </a:p>
          <a:p>
            <a:pPr lvl="2">
              <a:spcBef>
                <a:spcPts val="1200"/>
              </a:spcBef>
            </a:pPr>
            <a:r>
              <a:rPr lang="en-US" sz="2400" dirty="0" smtClean="0">
                <a:latin typeface="Calibri"/>
                <a:cs typeface="Calibri"/>
              </a:rPr>
              <a:t>Entities with same partition key value are clustered</a:t>
            </a:r>
          </a:p>
          <a:p>
            <a:pPr lvl="2">
              <a:spcBef>
                <a:spcPts val="1200"/>
              </a:spcBef>
            </a:pPr>
            <a:r>
              <a:rPr lang="en-US" sz="2400" dirty="0" smtClean="0">
                <a:latin typeface="Calibri"/>
                <a:cs typeface="Calibri"/>
              </a:rPr>
              <a:t>Batch capabilities and transaction are supported within a partition only.</a:t>
            </a:r>
          </a:p>
          <a:p>
            <a:pPr>
              <a:spcBef>
                <a:spcPts val="1200"/>
              </a:spcBef>
            </a:pPr>
            <a:r>
              <a:rPr lang="en-US" sz="3200" dirty="0" smtClean="0">
                <a:latin typeface="Calibri"/>
                <a:cs typeface="Calibri"/>
              </a:rPr>
              <a:t>Scalability</a:t>
            </a:r>
          </a:p>
          <a:p>
            <a:pPr lvl="1">
              <a:spcBef>
                <a:spcPts val="1200"/>
              </a:spcBef>
            </a:pPr>
            <a:r>
              <a:rPr lang="en-US" sz="2800" dirty="0" smtClean="0">
                <a:latin typeface="Calibri"/>
                <a:cs typeface="Calibri"/>
              </a:rPr>
              <a:t>We monitor partition traffic</a:t>
            </a:r>
          </a:p>
          <a:p>
            <a:pPr lvl="1">
              <a:spcBef>
                <a:spcPts val="1200"/>
              </a:spcBef>
            </a:pPr>
            <a:r>
              <a:rPr lang="en-US" sz="2800" dirty="0" smtClean="0">
                <a:latin typeface="Calibri"/>
                <a:cs typeface="Calibri"/>
              </a:rPr>
              <a:t>Automatically load balance partitions</a:t>
            </a:r>
          </a:p>
          <a:p>
            <a:pPr lvl="2">
              <a:spcBef>
                <a:spcPts val="1200"/>
              </a:spcBef>
            </a:pPr>
            <a:r>
              <a:rPr lang="en-US" sz="2400" dirty="0" smtClean="0">
                <a:latin typeface="Calibri"/>
                <a:cs typeface="Calibri"/>
              </a:rPr>
              <a:t>Each partition can potentially be </a:t>
            </a:r>
            <a:br>
              <a:rPr lang="en-US" sz="2400" dirty="0" smtClean="0">
                <a:latin typeface="Calibri"/>
                <a:cs typeface="Calibri"/>
              </a:rPr>
            </a:br>
            <a:r>
              <a:rPr lang="en-US" sz="2400" dirty="0" smtClean="0">
                <a:latin typeface="Calibri"/>
                <a:cs typeface="Calibri"/>
              </a:rPr>
              <a:t>served by a different storage node</a:t>
            </a:r>
          </a:p>
          <a:p>
            <a:pPr lvl="2">
              <a:spcBef>
                <a:spcPts val="1200"/>
              </a:spcBef>
            </a:pPr>
            <a:r>
              <a:rPr lang="en-US" sz="2400" dirty="0" smtClean="0">
                <a:latin typeface="Calibri"/>
                <a:cs typeface="Calibri"/>
              </a:rPr>
              <a:t>Scale to meet the traffic needs of your application</a:t>
            </a:r>
          </a:p>
          <a:p>
            <a:pPr lvl="1">
              <a:spcBef>
                <a:spcPts val="1200"/>
              </a:spcBef>
            </a:pPr>
            <a:r>
              <a:rPr lang="en-US" sz="2800" dirty="0" smtClean="0">
                <a:latin typeface="Calibri"/>
                <a:cs typeface="Calibri"/>
              </a:rPr>
              <a:t>More partitions – makes it easier </a:t>
            </a:r>
            <a:br>
              <a:rPr lang="en-US" sz="2800" dirty="0" smtClean="0">
                <a:latin typeface="Calibri"/>
                <a:cs typeface="Calibri"/>
              </a:rPr>
            </a:br>
            <a:r>
              <a:rPr lang="en-US" sz="2800" dirty="0" smtClean="0">
                <a:latin typeface="Calibri"/>
                <a:cs typeface="Calibri"/>
              </a:rPr>
              <a:t>to balance load</a:t>
            </a:r>
          </a:p>
        </p:txBody>
      </p:sp>
      <p:pic>
        <p:nvPicPr>
          <p:cNvPr id="52227" name="Picture 3"/>
          <p:cNvPicPr>
            <a:picLocks noChangeAspect="1" noChangeArrowheads="1"/>
          </p:cNvPicPr>
          <p:nvPr/>
        </p:nvPicPr>
        <p:blipFill>
          <a:blip r:embed="rId3"/>
          <a:srcRect/>
          <a:stretch>
            <a:fillRect/>
          </a:stretch>
        </p:blipFill>
        <p:spPr bwMode="auto">
          <a:xfrm>
            <a:off x="8890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476500" y="152400"/>
            <a:ext cx="9448800" cy="2095500"/>
          </a:xfrm>
          <a:ln/>
        </p:spPr>
        <p:txBody>
          <a:bodyPr/>
          <a:lstStyle/>
          <a:p>
            <a:pPr algn="l"/>
            <a:r>
              <a:rPr lang="en-US" sz="6400"/>
              <a:t>Content Delivery Network</a:t>
            </a:r>
          </a:p>
        </p:txBody>
      </p:sp>
      <p:sp>
        <p:nvSpPr>
          <p:cNvPr id="53250" name="Rectangle 2"/>
          <p:cNvSpPr>
            <a:spLocks noGrp="1" noChangeArrowheads="1"/>
          </p:cNvSpPr>
          <p:nvPr>
            <p:ph idx="1"/>
          </p:nvPr>
        </p:nvSpPr>
        <p:spPr>
          <a:ln/>
        </p:spPr>
        <p:txBody>
          <a:bodyPr/>
          <a:lstStyle/>
          <a:p>
            <a:pPr marL="903288"/>
            <a:r>
              <a:rPr lang="en-US" dirty="0" smtClean="0"/>
              <a:t>Currently 24 nodes around the world</a:t>
            </a:r>
          </a:p>
          <a:p>
            <a:pPr marL="903288"/>
            <a:r>
              <a:rPr lang="en-US" dirty="0" smtClean="0"/>
              <a:t>Scalability</a:t>
            </a:r>
          </a:p>
          <a:p>
            <a:pPr marL="903288"/>
            <a:r>
              <a:rPr lang="en-US" dirty="0" smtClean="0"/>
              <a:t>Parallel download of content</a:t>
            </a:r>
          </a:p>
          <a:p>
            <a:pPr marL="903288"/>
            <a:r>
              <a:rPr lang="en-US" dirty="0" smtClean="0"/>
              <a:t>You control were you want your content</a:t>
            </a:r>
          </a:p>
          <a:p>
            <a:pPr marL="903288"/>
            <a:r>
              <a:rPr lang="en-US" dirty="0" smtClean="0"/>
              <a:t>There is a </a:t>
            </a:r>
            <a:r>
              <a:rPr lang="en-US" dirty="0" err="1" smtClean="0"/>
              <a:t>pricetag</a:t>
            </a:r>
            <a:r>
              <a:rPr lang="en-US" dirty="0" smtClean="0"/>
              <a:t> for transferring between locations</a:t>
            </a:r>
            <a:endParaRPr lang="en-US" dirty="0"/>
          </a:p>
        </p:txBody>
      </p:sp>
      <p:pic>
        <p:nvPicPr>
          <p:cNvPr id="53251"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476500" y="152400"/>
            <a:ext cx="9448800" cy="2095500"/>
          </a:xfrm>
          <a:ln/>
        </p:spPr>
        <p:txBody>
          <a:bodyPr/>
          <a:lstStyle/>
          <a:p>
            <a:pPr algn="l"/>
            <a:r>
              <a:rPr lang="en-US" sz="6400" dirty="0" smtClean="0"/>
              <a:t>Storage Emulator</a:t>
            </a:r>
            <a:endParaRPr lang="en-US" sz="6400" dirty="0"/>
          </a:p>
        </p:txBody>
      </p:sp>
      <p:sp>
        <p:nvSpPr>
          <p:cNvPr id="6" name="Content Placeholder 2"/>
          <p:cNvSpPr>
            <a:spLocks noGrp="1"/>
          </p:cNvSpPr>
          <p:nvPr>
            <p:ph idx="1"/>
          </p:nvPr>
        </p:nvSpPr>
        <p:spPr>
          <a:xfrm>
            <a:off x="330200" y="2286000"/>
            <a:ext cx="11963400" cy="2068259"/>
          </a:xfrm>
        </p:spPr>
        <p:txBody>
          <a:bodyPr anchor="t"/>
          <a:lstStyle/>
          <a:p>
            <a:r>
              <a:rPr lang="en-US" sz="3600" dirty="0" smtClean="0">
                <a:latin typeface="Calibri"/>
                <a:cs typeface="Calibri"/>
              </a:rPr>
              <a:t>Provides a local “Mock” storage</a:t>
            </a:r>
          </a:p>
          <a:p>
            <a:r>
              <a:rPr lang="en-US" sz="3600" dirty="0" smtClean="0">
                <a:latin typeface="Calibri"/>
                <a:cs typeface="Calibri"/>
              </a:rPr>
              <a:t>Emulates storage in cloud</a:t>
            </a:r>
          </a:p>
          <a:p>
            <a:r>
              <a:rPr lang="en-US" sz="3600" dirty="0" smtClean="0">
                <a:latin typeface="Calibri"/>
                <a:cs typeface="Calibri"/>
              </a:rPr>
              <a:t>Allows offline development</a:t>
            </a:r>
          </a:p>
          <a:p>
            <a:r>
              <a:rPr lang="en-US" sz="3600" dirty="0" smtClean="0">
                <a:latin typeface="Calibri"/>
                <a:cs typeface="Calibri"/>
              </a:rPr>
              <a:t>Requires SQL </a:t>
            </a:r>
            <a:r>
              <a:rPr lang="en-US" sz="3600" smtClean="0">
                <a:latin typeface="Calibri"/>
                <a:cs typeface="Calibri"/>
              </a:rPr>
              <a:t>Express 2005/2008</a:t>
            </a:r>
            <a:endParaRPr lang="en-US" sz="3600" dirty="0">
              <a:latin typeface="Calibri"/>
              <a:cs typeface="Calibri"/>
            </a:endParaRPr>
          </a:p>
        </p:txBody>
      </p:sp>
      <p:pic>
        <p:nvPicPr>
          <p:cNvPr id="5" name="Picture 4" descr="workplace.png"/>
          <p:cNvPicPr>
            <a:picLocks noChangeAspect="1"/>
          </p:cNvPicPr>
          <p:nvPr/>
        </p:nvPicPr>
        <p:blipFill>
          <a:blip r:embed="rId3"/>
          <a:stretch>
            <a:fillRect/>
          </a:stretch>
        </p:blipFill>
        <p:spPr>
          <a:xfrm>
            <a:off x="787400" y="533400"/>
            <a:ext cx="1626052" cy="1626052"/>
          </a:xfrm>
          <a:prstGeom prst="rect">
            <a:avLst/>
          </a:prstGeom>
        </p:spPr>
      </p:pic>
      <p:pic>
        <p:nvPicPr>
          <p:cNvPr id="7" name="Picture 2"/>
          <p:cNvPicPr>
            <a:picLocks noChangeAspect="1" noChangeArrowheads="1"/>
          </p:cNvPicPr>
          <p:nvPr/>
        </p:nvPicPr>
        <p:blipFill>
          <a:blip r:embed="rId4"/>
          <a:srcRect/>
          <a:stretch>
            <a:fillRect/>
          </a:stretch>
        </p:blipFill>
        <p:spPr bwMode="auto">
          <a:xfrm>
            <a:off x="1168400" y="6019800"/>
            <a:ext cx="7739235" cy="2514600"/>
          </a:xfrm>
          <a:prstGeom prst="rect">
            <a:avLst/>
          </a:prstGeom>
          <a:noFill/>
          <a:ln w="9525">
            <a:noFill/>
            <a:miter lim="800000"/>
            <a:headEnd/>
            <a:tailEnd/>
          </a:ln>
          <a:effectLst/>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5359400" y="2971800"/>
            <a:ext cx="2097087" cy="27813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673100" y="4533900"/>
            <a:ext cx="11658600" cy="2095500"/>
          </a:xfrm>
          <a:ln/>
        </p:spPr>
        <p:txBody>
          <a:bodyPr/>
          <a:lstStyle/>
          <a:p>
            <a:r>
              <a:rPr lang="en-US" dirty="0" smtClean="0"/>
              <a:t>Services</a:t>
            </a:r>
            <a:endParaRPr lang="en-US" dirty="0"/>
          </a:p>
        </p:txBody>
      </p:sp>
      <p:pic>
        <p:nvPicPr>
          <p:cNvPr id="5" name="Picture 4" descr="link.png"/>
          <p:cNvPicPr>
            <a:picLocks noChangeAspect="1"/>
          </p:cNvPicPr>
          <p:nvPr/>
        </p:nvPicPr>
        <p:blipFill>
          <a:blip r:embed="rId2"/>
          <a:stretch>
            <a:fillRect/>
          </a:stretch>
        </p:blipFill>
        <p:spPr>
          <a:xfrm>
            <a:off x="5664200" y="3429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smtClean="0"/>
              <a:t>Service Architecture</a:t>
            </a:r>
            <a:endParaRPr lang="en-US" dirty="0"/>
          </a:p>
        </p:txBody>
      </p:sp>
      <p:pic>
        <p:nvPicPr>
          <p:cNvPr id="5" name="Picture 9"/>
          <p:cNvPicPr>
            <a:picLocks noChangeAspect="1" noChangeArrowheads="1"/>
          </p:cNvPicPr>
          <p:nvPr/>
        </p:nvPicPr>
        <p:blipFill>
          <a:blip r:embed="rId3"/>
          <a:srcRect/>
          <a:stretch>
            <a:fillRect/>
          </a:stretch>
        </p:blipFill>
        <p:spPr bwMode="auto">
          <a:xfrm>
            <a:off x="1016000" y="381000"/>
            <a:ext cx="1625600" cy="1625600"/>
          </a:xfrm>
          <a:prstGeom prst="rect">
            <a:avLst/>
          </a:prstGeom>
          <a:noFill/>
          <a:ln w="12700" cap="flat">
            <a:noFill/>
            <a:miter lim="800000"/>
            <a:headEnd/>
            <a:tailEnd/>
          </a:ln>
        </p:spPr>
      </p:pic>
      <p:grpSp>
        <p:nvGrpSpPr>
          <p:cNvPr id="54" name="Group 53"/>
          <p:cNvGrpSpPr/>
          <p:nvPr/>
        </p:nvGrpSpPr>
        <p:grpSpPr>
          <a:xfrm>
            <a:off x="1092200" y="2286000"/>
            <a:ext cx="11125200" cy="6934200"/>
            <a:chOff x="2311400" y="3352800"/>
            <a:chExt cx="8599515" cy="5029200"/>
          </a:xfrm>
        </p:grpSpPr>
        <p:sp>
          <p:nvSpPr>
            <p:cNvPr id="7" name="Rounded Rectangle 6"/>
            <p:cNvSpPr/>
            <p:nvPr/>
          </p:nvSpPr>
          <p:spPr bwMode="auto">
            <a:xfrm>
              <a:off x="2311400" y="5105400"/>
              <a:ext cx="8599515" cy="3276600"/>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0" rIns="91436" bIns="0" numCol="1" rtlCol="0" anchor="t" anchorCtr="0" compatLnSpc="1">
              <a:prstTxWarp prst="textNoShape">
                <a:avLst/>
              </a:prstTxWarp>
            </a:bodyPr>
            <a:lstStyle/>
            <a:p>
              <a:pPr algn="ctr" defTabSz="914099" fontAlgn="base">
                <a:spcBef>
                  <a:spcPct val="0"/>
                </a:spcBef>
                <a:spcAft>
                  <a:spcPct val="0"/>
                </a:spcAft>
              </a:pPr>
              <a:endParaRPr lang="en-US" sz="2300" dirty="0" smtClean="0">
                <a:solidFill>
                  <a:schemeClr val="bg1"/>
                </a:solidFill>
              </a:endParaRPr>
            </a:p>
          </p:txBody>
        </p:sp>
        <p:sp>
          <p:nvSpPr>
            <p:cNvPr id="9" name="Rounded Rectangle 8"/>
            <p:cNvSpPr/>
            <p:nvPr/>
          </p:nvSpPr>
          <p:spPr>
            <a:xfrm>
              <a:off x="5283200" y="6301565"/>
              <a:ext cx="2743200" cy="1676400"/>
            </a:xfrm>
            <a:prstGeom prst="roundRect">
              <a:avLst/>
            </a:prstGeom>
            <a:solidFill>
              <a:schemeClr val="accent1">
                <a:alpha val="45000"/>
              </a:schemeClr>
            </a:solidFill>
          </p:spPr>
          <p:style>
            <a:lnRef idx="1">
              <a:schemeClr val="dk1"/>
            </a:lnRef>
            <a:fillRef idx="2">
              <a:schemeClr val="dk1"/>
            </a:fillRef>
            <a:effectRef idx="1">
              <a:schemeClr val="dk1"/>
            </a:effectRef>
            <a:fontRef idx="minor">
              <a:schemeClr val="dk1"/>
            </a:fontRef>
          </p:style>
          <p:txBody>
            <a:bodyPr rtlCol="0" anchor="b"/>
            <a:lstStyle/>
            <a:p>
              <a:pPr algn="ctr"/>
              <a:r>
                <a:rPr lang="en-US" sz="2400" dirty="0" smtClean="0">
                  <a:solidFill>
                    <a:schemeClr val="tx1"/>
                  </a:solidFill>
                  <a:latin typeface="Calibri"/>
                  <a:cs typeface="Calibri"/>
                </a:rPr>
                <a:t>Storage</a:t>
              </a:r>
              <a:endParaRPr lang="en-US" sz="2400" dirty="0">
                <a:solidFill>
                  <a:schemeClr val="tx1"/>
                </a:solidFill>
                <a:latin typeface="Calibri"/>
                <a:cs typeface="Calibri"/>
              </a:endParaRPr>
            </a:p>
          </p:txBody>
        </p:sp>
        <p:grpSp>
          <p:nvGrpSpPr>
            <p:cNvPr id="10" name="Group 85"/>
            <p:cNvGrpSpPr/>
            <p:nvPr/>
          </p:nvGrpSpPr>
          <p:grpSpPr>
            <a:xfrm>
              <a:off x="5511800" y="6987365"/>
              <a:ext cx="685800" cy="762000"/>
              <a:chOff x="6172200" y="1905000"/>
              <a:chExt cx="685800" cy="762000"/>
            </a:xfrm>
            <a:solidFill>
              <a:schemeClr val="accent1"/>
            </a:solidFill>
          </p:grpSpPr>
          <p:sp>
            <p:nvSpPr>
              <p:cNvPr id="11" name="Can 10"/>
              <p:cNvSpPr/>
              <p:nvPr/>
            </p:nvSpPr>
            <p:spPr>
              <a:xfrm>
                <a:off x="6172200" y="1905000"/>
                <a:ext cx="381000" cy="3810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12" name="Can 11"/>
              <p:cNvSpPr/>
              <p:nvPr/>
            </p:nvSpPr>
            <p:spPr>
              <a:xfrm>
                <a:off x="6477000" y="1981200"/>
                <a:ext cx="381000" cy="3810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13" name="Can 12"/>
              <p:cNvSpPr/>
              <p:nvPr/>
            </p:nvSpPr>
            <p:spPr>
              <a:xfrm>
                <a:off x="6324600" y="2057400"/>
                <a:ext cx="381000" cy="3810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14" name="TextBox 13"/>
              <p:cNvSpPr txBox="1"/>
              <p:nvPr/>
            </p:nvSpPr>
            <p:spPr>
              <a:xfrm>
                <a:off x="6172200" y="2405390"/>
                <a:ext cx="551754" cy="261610"/>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100" dirty="0" smtClean="0">
                    <a:solidFill>
                      <a:schemeClr val="tx1"/>
                    </a:solidFill>
                    <a:latin typeface="Calibri"/>
                    <a:cs typeface="Calibri"/>
                  </a:rPr>
                  <a:t>Tables</a:t>
                </a:r>
                <a:endParaRPr lang="en-US" sz="1100" dirty="0">
                  <a:solidFill>
                    <a:schemeClr val="tx1"/>
                  </a:solidFill>
                  <a:latin typeface="Calibri"/>
                  <a:cs typeface="Calibri"/>
                </a:endParaRPr>
              </a:p>
            </p:txBody>
          </p:sp>
        </p:grpSp>
        <p:sp>
          <p:nvSpPr>
            <p:cNvPr id="15" name="Oval 14"/>
            <p:cNvSpPr/>
            <p:nvPr/>
          </p:nvSpPr>
          <p:spPr>
            <a:xfrm>
              <a:off x="3302000" y="5310965"/>
              <a:ext cx="457200" cy="457200"/>
            </a:xfrm>
            <a:prstGeom prst="ellipse">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b="1" dirty="0" smtClean="0">
                  <a:solidFill>
                    <a:schemeClr val="bg1"/>
                  </a:solidFill>
                  <a:latin typeface="Calibri"/>
                  <a:cs typeface="Calibri"/>
                </a:rPr>
                <a:t>LB</a:t>
              </a:r>
              <a:endParaRPr lang="en-US" sz="1100" b="1" dirty="0">
                <a:solidFill>
                  <a:schemeClr val="bg1"/>
                </a:solidFill>
                <a:latin typeface="Calibri"/>
                <a:cs typeface="Calibri"/>
              </a:endParaRPr>
            </a:p>
          </p:txBody>
        </p:sp>
        <p:cxnSp>
          <p:nvCxnSpPr>
            <p:cNvPr id="16" name="Elbow Connector 15"/>
            <p:cNvCxnSpPr>
              <a:endCxn id="15" idx="0"/>
            </p:cNvCxnSpPr>
            <p:nvPr/>
          </p:nvCxnSpPr>
          <p:spPr>
            <a:xfrm rot="5400000">
              <a:off x="3110851" y="4891216"/>
              <a:ext cx="839498" cy="1588"/>
            </a:xfrm>
            <a:prstGeom prst="bentConnector3">
              <a:avLst>
                <a:gd name="adj1" fmla="val 50000"/>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grpSp>
          <p:nvGrpSpPr>
            <p:cNvPr id="17" name="Group 45"/>
            <p:cNvGrpSpPr/>
            <p:nvPr/>
          </p:nvGrpSpPr>
          <p:grpSpPr>
            <a:xfrm>
              <a:off x="7112000" y="6987365"/>
              <a:ext cx="533400" cy="685800"/>
              <a:chOff x="5029200" y="5029200"/>
              <a:chExt cx="533400" cy="685800"/>
            </a:xfrm>
            <a:solidFill>
              <a:schemeClr val="accent1"/>
            </a:solidFill>
          </p:grpSpPr>
          <p:sp>
            <p:nvSpPr>
              <p:cNvPr id="18" name="Flowchart: Multidocument 57"/>
              <p:cNvSpPr/>
              <p:nvPr/>
            </p:nvSpPr>
            <p:spPr>
              <a:xfrm>
                <a:off x="5029200" y="5029200"/>
                <a:ext cx="533400" cy="457200"/>
              </a:xfrm>
              <a:prstGeom prst="flowChartMultidocumen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19" name="TextBox 18"/>
              <p:cNvSpPr txBox="1"/>
              <p:nvPr/>
            </p:nvSpPr>
            <p:spPr>
              <a:xfrm>
                <a:off x="5029200" y="5453390"/>
                <a:ext cx="495649" cy="261610"/>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100" dirty="0" smtClean="0">
                    <a:solidFill>
                      <a:schemeClr val="tx1"/>
                    </a:solidFill>
                    <a:latin typeface="Calibri"/>
                    <a:cs typeface="Calibri"/>
                  </a:rPr>
                  <a:t>Blobs</a:t>
                </a:r>
                <a:endParaRPr lang="en-US" sz="1100" dirty="0">
                  <a:solidFill>
                    <a:schemeClr val="tx1"/>
                  </a:solidFill>
                  <a:latin typeface="Calibri"/>
                  <a:cs typeface="Calibri"/>
                </a:endParaRPr>
              </a:p>
            </p:txBody>
          </p:sp>
        </p:grpSp>
        <p:cxnSp>
          <p:nvCxnSpPr>
            <p:cNvPr id="20" name="Shape 89"/>
            <p:cNvCxnSpPr/>
            <p:nvPr/>
          </p:nvCxnSpPr>
          <p:spPr>
            <a:xfrm rot="16200000" flipH="1">
              <a:off x="4216400" y="6682565"/>
              <a:ext cx="381000" cy="1752600"/>
            </a:xfrm>
            <a:prstGeom prst="bentConnector2">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cxnSp>
          <p:nvCxnSpPr>
            <p:cNvPr id="21" name="Shape 96"/>
            <p:cNvCxnSpPr/>
            <p:nvPr/>
          </p:nvCxnSpPr>
          <p:spPr>
            <a:xfrm rot="5400000">
              <a:off x="8662583" y="6732182"/>
              <a:ext cx="404035" cy="1676400"/>
            </a:xfrm>
            <a:prstGeom prst="bentConnector2">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grpSp>
          <p:nvGrpSpPr>
            <p:cNvPr id="22" name="Group 40"/>
            <p:cNvGrpSpPr/>
            <p:nvPr/>
          </p:nvGrpSpPr>
          <p:grpSpPr>
            <a:xfrm>
              <a:off x="8940800" y="6301565"/>
              <a:ext cx="1676400" cy="1066800"/>
              <a:chOff x="6858000" y="4343400"/>
              <a:chExt cx="1676400" cy="1066800"/>
            </a:xfrm>
            <a:solidFill>
              <a:schemeClr val="accent1"/>
            </a:solidFill>
          </p:grpSpPr>
          <p:sp>
            <p:nvSpPr>
              <p:cNvPr id="23" name="Rounded Rectangle 22"/>
              <p:cNvSpPr/>
              <p:nvPr/>
            </p:nvSpPr>
            <p:spPr>
              <a:xfrm>
                <a:off x="7010400" y="4343400"/>
                <a:ext cx="1524000" cy="914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00" dirty="0">
                  <a:solidFill>
                    <a:schemeClr val="bg1"/>
                  </a:solidFill>
                </a:endParaRPr>
              </a:p>
            </p:txBody>
          </p:sp>
          <p:sp>
            <p:nvSpPr>
              <p:cNvPr id="24" name="Rounded Rectangle 23"/>
              <p:cNvSpPr/>
              <p:nvPr/>
            </p:nvSpPr>
            <p:spPr>
              <a:xfrm>
                <a:off x="6934200" y="4419600"/>
                <a:ext cx="1524000" cy="914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00" dirty="0">
                  <a:solidFill>
                    <a:schemeClr val="bg1"/>
                  </a:solidFill>
                </a:endParaRPr>
              </a:p>
            </p:txBody>
          </p:sp>
          <p:sp>
            <p:nvSpPr>
              <p:cNvPr id="25" name="Rounded Rectangle 24"/>
              <p:cNvSpPr/>
              <p:nvPr/>
            </p:nvSpPr>
            <p:spPr>
              <a:xfrm>
                <a:off x="6858000" y="4495800"/>
                <a:ext cx="1524000" cy="914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smtClean="0">
                    <a:solidFill>
                      <a:schemeClr val="tx1"/>
                    </a:solidFill>
                    <a:latin typeface="Calibri"/>
                    <a:cs typeface="Calibri"/>
                  </a:rPr>
                  <a:t>Worker Service</a:t>
                </a:r>
                <a:endParaRPr lang="en-US" sz="900" dirty="0">
                  <a:solidFill>
                    <a:schemeClr val="tx1"/>
                  </a:solidFill>
                  <a:latin typeface="Calibri"/>
                  <a:cs typeface="Calibri"/>
                </a:endParaRPr>
              </a:p>
            </p:txBody>
          </p:sp>
        </p:grpSp>
        <p:grpSp>
          <p:nvGrpSpPr>
            <p:cNvPr id="26" name="Group 38"/>
            <p:cNvGrpSpPr/>
            <p:nvPr/>
          </p:nvGrpSpPr>
          <p:grpSpPr>
            <a:xfrm>
              <a:off x="2768600" y="6301565"/>
              <a:ext cx="1676400" cy="1066800"/>
              <a:chOff x="685800" y="4343400"/>
              <a:chExt cx="1676400" cy="1066800"/>
            </a:xfrm>
            <a:solidFill>
              <a:schemeClr val="accent1"/>
            </a:solidFill>
          </p:grpSpPr>
          <p:sp>
            <p:nvSpPr>
              <p:cNvPr id="27" name="Rounded Rectangle 26"/>
              <p:cNvSpPr/>
              <p:nvPr/>
            </p:nvSpPr>
            <p:spPr>
              <a:xfrm>
                <a:off x="838200" y="4343400"/>
                <a:ext cx="1524000" cy="9144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00" dirty="0">
                  <a:solidFill>
                    <a:schemeClr val="bg1"/>
                  </a:solidFill>
                </a:endParaRPr>
              </a:p>
            </p:txBody>
          </p:sp>
          <p:sp>
            <p:nvSpPr>
              <p:cNvPr id="28" name="Rounded Rectangle 27"/>
              <p:cNvSpPr/>
              <p:nvPr/>
            </p:nvSpPr>
            <p:spPr>
              <a:xfrm>
                <a:off x="762000" y="4419600"/>
                <a:ext cx="1524000" cy="9144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100" dirty="0">
                  <a:solidFill>
                    <a:schemeClr val="bg1"/>
                  </a:solidFill>
                </a:endParaRPr>
              </a:p>
            </p:txBody>
          </p:sp>
          <p:sp>
            <p:nvSpPr>
              <p:cNvPr id="29" name="Rounded Rectangle 28"/>
              <p:cNvSpPr/>
              <p:nvPr/>
            </p:nvSpPr>
            <p:spPr>
              <a:xfrm>
                <a:off x="685800" y="4495800"/>
                <a:ext cx="1524000" cy="9144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solidFill>
                      <a:schemeClr val="tx1"/>
                    </a:solidFill>
                    <a:latin typeface="Calibri"/>
                    <a:cs typeface="Calibri"/>
                  </a:rPr>
                  <a:t>Web Site</a:t>
                </a:r>
              </a:p>
              <a:p>
                <a:pPr algn="ctr"/>
                <a:r>
                  <a:rPr lang="en-US" sz="800" dirty="0" smtClean="0">
                    <a:solidFill>
                      <a:schemeClr val="tx1"/>
                    </a:solidFill>
                    <a:latin typeface="Calibri"/>
                    <a:cs typeface="Calibri"/>
                  </a:rPr>
                  <a:t>(ASPX, WCF, etc.)</a:t>
                </a:r>
                <a:endParaRPr lang="en-US" sz="800" dirty="0">
                  <a:solidFill>
                    <a:schemeClr val="tx1"/>
                  </a:solidFill>
                  <a:latin typeface="Calibri"/>
                  <a:cs typeface="Calibri"/>
                </a:endParaRPr>
              </a:p>
            </p:txBody>
          </p:sp>
        </p:grpSp>
        <p:cxnSp>
          <p:nvCxnSpPr>
            <p:cNvPr id="30" name="Elbow Connector 29"/>
            <p:cNvCxnSpPr>
              <a:stCxn id="15" idx="4"/>
            </p:cNvCxnSpPr>
            <p:nvPr/>
          </p:nvCxnSpPr>
          <p:spPr>
            <a:xfrm rot="5400000">
              <a:off x="3187700" y="6111065"/>
              <a:ext cx="685800" cy="1588"/>
            </a:xfrm>
            <a:prstGeom prst="bentConnector3">
              <a:avLst>
                <a:gd name="adj1" fmla="val 50000"/>
              </a:avLst>
            </a:prstGeom>
            <a:ln w="19050">
              <a:solidFill>
                <a:schemeClr val="accent1"/>
              </a:solidFill>
              <a:tailEnd type="arrow"/>
            </a:ln>
          </p:spPr>
          <p:style>
            <a:lnRef idx="1">
              <a:schemeClr val="accent2"/>
            </a:lnRef>
            <a:fillRef idx="2">
              <a:schemeClr val="accent2"/>
            </a:fillRef>
            <a:effectRef idx="1">
              <a:schemeClr val="accent2"/>
            </a:effectRef>
            <a:fontRef idx="minor">
              <a:schemeClr val="dk1"/>
            </a:fontRef>
          </p:style>
        </p:cxnSp>
        <p:grpSp>
          <p:nvGrpSpPr>
            <p:cNvPr id="31" name="Group 41"/>
            <p:cNvGrpSpPr/>
            <p:nvPr/>
          </p:nvGrpSpPr>
          <p:grpSpPr>
            <a:xfrm>
              <a:off x="5664200" y="6267905"/>
              <a:ext cx="2057400" cy="443235"/>
              <a:chOff x="3581400" y="4309740"/>
              <a:chExt cx="2057400" cy="443235"/>
            </a:xfrm>
            <a:solidFill>
              <a:schemeClr val="accent1"/>
            </a:solidFill>
          </p:grpSpPr>
          <p:grpSp>
            <p:nvGrpSpPr>
              <p:cNvPr id="32" name="Group 41"/>
              <p:cNvGrpSpPr/>
              <p:nvPr/>
            </p:nvGrpSpPr>
            <p:grpSpPr>
              <a:xfrm>
                <a:off x="3581400" y="4371975"/>
                <a:ext cx="2057400" cy="381000"/>
                <a:chOff x="3581400" y="4419600"/>
                <a:chExt cx="2057400" cy="381000"/>
              </a:xfrm>
              <a:grpFill/>
            </p:grpSpPr>
            <p:sp>
              <p:nvSpPr>
                <p:cNvPr id="34" name="Rectangle 33"/>
                <p:cNvSpPr/>
                <p:nvPr/>
              </p:nvSpPr>
              <p:spPr>
                <a:xfrm>
                  <a:off x="3581400" y="4419600"/>
                  <a:ext cx="2057400" cy="381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35" name="Rounded Rectangle 34"/>
                <p:cNvSpPr/>
                <p:nvPr/>
              </p:nvSpPr>
              <p:spPr>
                <a:xfrm>
                  <a:off x="3657600" y="4495800"/>
                  <a:ext cx="3048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36" name="Rounded Rectangle 35"/>
                <p:cNvSpPr/>
                <p:nvPr/>
              </p:nvSpPr>
              <p:spPr>
                <a:xfrm>
                  <a:off x="4038600" y="4495800"/>
                  <a:ext cx="3048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37" name="Rounded Rectangle 36"/>
                <p:cNvSpPr/>
                <p:nvPr/>
              </p:nvSpPr>
              <p:spPr>
                <a:xfrm>
                  <a:off x="4876800" y="4495800"/>
                  <a:ext cx="3048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38" name="Rounded Rectangle 37"/>
                <p:cNvSpPr/>
                <p:nvPr/>
              </p:nvSpPr>
              <p:spPr>
                <a:xfrm>
                  <a:off x="5257800" y="4495800"/>
                  <a:ext cx="3048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39" name="Oval 38"/>
                <p:cNvSpPr/>
                <p:nvPr/>
              </p:nvSpPr>
              <p:spPr>
                <a:xfrm>
                  <a:off x="43738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40" name="Oval 39"/>
                <p:cNvSpPr/>
                <p:nvPr/>
              </p:nvSpPr>
              <p:spPr>
                <a:xfrm>
                  <a:off x="44500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41" name="Oval 40"/>
                <p:cNvSpPr/>
                <p:nvPr/>
              </p:nvSpPr>
              <p:spPr>
                <a:xfrm>
                  <a:off x="45262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42" name="Oval 41"/>
                <p:cNvSpPr/>
                <p:nvPr/>
              </p:nvSpPr>
              <p:spPr>
                <a:xfrm>
                  <a:off x="46024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43" name="Oval 42"/>
                <p:cNvSpPr/>
                <p:nvPr/>
              </p:nvSpPr>
              <p:spPr>
                <a:xfrm>
                  <a:off x="46786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sp>
              <p:nvSpPr>
                <p:cNvPr id="44" name="Oval 43"/>
                <p:cNvSpPr/>
                <p:nvPr/>
              </p:nvSpPr>
              <p:spPr>
                <a:xfrm>
                  <a:off x="4754881" y="4572000"/>
                  <a:ext cx="45719" cy="45719"/>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65000"/>
                      </a:schemeClr>
                    </a:solidFill>
                  </a:endParaRPr>
                </a:p>
              </p:txBody>
            </p:sp>
          </p:grpSp>
          <p:sp>
            <p:nvSpPr>
              <p:cNvPr id="33" name="TextBox 32"/>
              <p:cNvSpPr txBox="1"/>
              <p:nvPr/>
            </p:nvSpPr>
            <p:spPr>
              <a:xfrm>
                <a:off x="4301065" y="4309740"/>
                <a:ext cx="622286" cy="261610"/>
              </a:xfrm>
              <a:prstGeom prst="rect">
                <a:avLst/>
              </a:prstGeom>
              <a:ln/>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100" dirty="0" smtClean="0">
                    <a:solidFill>
                      <a:schemeClr val="tx1"/>
                    </a:solidFill>
                    <a:latin typeface="Calibri"/>
                    <a:cs typeface="Calibri"/>
                  </a:rPr>
                  <a:t>Queues</a:t>
                </a:r>
                <a:endParaRPr lang="en-US" sz="1100" dirty="0">
                  <a:solidFill>
                    <a:schemeClr val="tx1"/>
                  </a:solidFill>
                  <a:latin typeface="Calibri"/>
                  <a:cs typeface="Calibri"/>
                </a:endParaRPr>
              </a:p>
            </p:txBody>
          </p:sp>
        </p:grpSp>
        <p:sp>
          <p:nvSpPr>
            <p:cNvPr id="45" name="Rectangle 44"/>
            <p:cNvSpPr/>
            <p:nvPr/>
          </p:nvSpPr>
          <p:spPr>
            <a:xfrm>
              <a:off x="5477683" y="5202499"/>
              <a:ext cx="2137316" cy="461665"/>
            </a:xfrm>
            <a:prstGeom prst="rect">
              <a:avLst/>
            </a:prstGeom>
          </p:spPr>
          <p:txBody>
            <a:bodyPr wrap="none">
              <a:spAutoFit/>
            </a:bodyPr>
            <a:lstStyle/>
            <a:p>
              <a:r>
                <a:rPr lang="en-US" sz="2400" dirty="0" smtClean="0">
                  <a:latin typeface="Calibri"/>
                  <a:cs typeface="Calibri"/>
                </a:rPr>
                <a:t>Windows Azure</a:t>
              </a:r>
              <a:endParaRPr lang="en-US" sz="2400" dirty="0">
                <a:latin typeface="Calibri"/>
                <a:cs typeface="Calibri"/>
              </a:endParaRPr>
            </a:p>
          </p:txBody>
        </p:sp>
        <p:sp>
          <p:nvSpPr>
            <p:cNvPr id="47" name="Oval 46"/>
            <p:cNvSpPr/>
            <p:nvPr/>
          </p:nvSpPr>
          <p:spPr>
            <a:xfrm>
              <a:off x="9474200" y="5334000"/>
              <a:ext cx="457200" cy="457200"/>
            </a:xfrm>
            <a:prstGeom prst="ellipse">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b="1" dirty="0" smtClean="0">
                  <a:solidFill>
                    <a:schemeClr val="bg1"/>
                  </a:solidFill>
                  <a:latin typeface="Calibri"/>
                  <a:cs typeface="Calibri"/>
                </a:rPr>
                <a:t>LB</a:t>
              </a:r>
              <a:endParaRPr lang="en-US" sz="1100" b="1" dirty="0">
                <a:solidFill>
                  <a:schemeClr val="bg1"/>
                </a:solidFill>
                <a:latin typeface="Calibri"/>
                <a:cs typeface="Calibri"/>
              </a:endParaRPr>
            </a:p>
          </p:txBody>
        </p:sp>
        <p:cxnSp>
          <p:nvCxnSpPr>
            <p:cNvPr id="48" name="Elbow Connector 47"/>
            <p:cNvCxnSpPr>
              <a:endCxn id="47" idx="0"/>
            </p:cNvCxnSpPr>
            <p:nvPr/>
          </p:nvCxnSpPr>
          <p:spPr>
            <a:xfrm rot="5400000">
              <a:off x="9283051" y="4914251"/>
              <a:ext cx="839498" cy="1588"/>
            </a:xfrm>
            <a:prstGeom prst="bentConnector3">
              <a:avLst>
                <a:gd name="adj1" fmla="val 50000"/>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cxnSp>
          <p:nvCxnSpPr>
            <p:cNvPr id="49" name="Elbow Connector 48"/>
            <p:cNvCxnSpPr>
              <a:stCxn id="47" idx="4"/>
            </p:cNvCxnSpPr>
            <p:nvPr/>
          </p:nvCxnSpPr>
          <p:spPr>
            <a:xfrm rot="5400000">
              <a:off x="9359900" y="6134100"/>
              <a:ext cx="685800" cy="1588"/>
            </a:xfrm>
            <a:prstGeom prst="bentConnector3">
              <a:avLst>
                <a:gd name="adj1" fmla="val 50000"/>
              </a:avLst>
            </a:prstGeom>
            <a:ln w="19050">
              <a:solidFill>
                <a:schemeClr val="accent1"/>
              </a:solidFill>
              <a:tailEnd type="arrow"/>
            </a:ln>
          </p:spPr>
          <p:style>
            <a:lnRef idx="1">
              <a:schemeClr val="accent2"/>
            </a:lnRef>
            <a:fillRef idx="2">
              <a:schemeClr val="accent2"/>
            </a:fillRef>
            <a:effectRef idx="1">
              <a:schemeClr val="accent2"/>
            </a:effectRef>
            <a:fontRef idx="minor">
              <a:schemeClr val="dk1"/>
            </a:fontRef>
          </p:style>
        </p:cxnSp>
        <p:cxnSp>
          <p:nvCxnSpPr>
            <p:cNvPr id="50" name="Shape 89"/>
            <p:cNvCxnSpPr/>
            <p:nvPr/>
          </p:nvCxnSpPr>
          <p:spPr>
            <a:xfrm rot="5400000" flipH="1" flipV="1">
              <a:off x="4951820" y="4522383"/>
              <a:ext cx="510363" cy="3048002"/>
            </a:xfrm>
            <a:prstGeom prst="bentConnector2">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cxnSp>
          <p:nvCxnSpPr>
            <p:cNvPr id="51" name="Shape 96"/>
            <p:cNvCxnSpPr/>
            <p:nvPr/>
          </p:nvCxnSpPr>
          <p:spPr>
            <a:xfrm rot="10800000">
              <a:off x="6731000" y="5791200"/>
              <a:ext cx="2819400" cy="533402"/>
            </a:xfrm>
            <a:prstGeom prst="bentConnector3">
              <a:avLst>
                <a:gd name="adj1" fmla="val 290"/>
              </a:avLst>
            </a:prstGeom>
            <a:ln w="19050">
              <a:solidFill>
                <a:schemeClr val="accent1"/>
              </a:solidFill>
              <a:tailEnd type="arrow"/>
            </a:ln>
          </p:spPr>
          <p:style>
            <a:lnRef idx="1">
              <a:schemeClr val="dk1"/>
            </a:lnRef>
            <a:fillRef idx="2">
              <a:schemeClr val="dk1"/>
            </a:fillRef>
            <a:effectRef idx="1">
              <a:schemeClr val="dk1"/>
            </a:effectRef>
            <a:fontRef idx="minor">
              <a:schemeClr val="dk1"/>
            </a:fontRef>
          </p:style>
        </p:cxnSp>
        <p:pic>
          <p:nvPicPr>
            <p:cNvPr id="52" name="Picture 51" descr="cloud.png"/>
            <p:cNvPicPr>
              <a:picLocks noChangeAspect="1"/>
            </p:cNvPicPr>
            <p:nvPr/>
          </p:nvPicPr>
          <p:blipFill>
            <a:blip r:embed="rId4"/>
            <a:stretch>
              <a:fillRect/>
            </a:stretch>
          </p:blipFill>
          <p:spPr>
            <a:xfrm>
              <a:off x="2540000" y="3352800"/>
              <a:ext cx="1828800" cy="1828800"/>
            </a:xfrm>
            <a:prstGeom prst="rect">
              <a:avLst/>
            </a:prstGeom>
          </p:spPr>
        </p:pic>
        <p:pic>
          <p:nvPicPr>
            <p:cNvPr id="53" name="Picture 52" descr="cloud.png"/>
            <p:cNvPicPr>
              <a:picLocks noChangeAspect="1"/>
            </p:cNvPicPr>
            <p:nvPr/>
          </p:nvPicPr>
          <p:blipFill>
            <a:blip r:embed="rId4"/>
            <a:stretch>
              <a:fillRect/>
            </a:stretch>
          </p:blipFill>
          <p:spPr>
            <a:xfrm>
              <a:off x="8712200" y="3429000"/>
              <a:ext cx="1828800" cy="1828800"/>
            </a:xfrm>
            <a:prstGeom prst="rect">
              <a:avLst/>
            </a:prstGeom>
          </p:spPr>
        </p:pic>
      </p:gr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smtClean="0"/>
              <a:t>Roles</a:t>
            </a:r>
            <a:endParaRPr lang="en-US" dirty="0"/>
          </a:p>
        </p:txBody>
      </p:sp>
      <p:sp>
        <p:nvSpPr>
          <p:cNvPr id="34818" name="Rectangle 2"/>
          <p:cNvSpPr>
            <a:spLocks noGrp="1" noChangeArrowheads="1"/>
          </p:cNvSpPr>
          <p:nvPr>
            <p:ph idx="1"/>
          </p:nvPr>
        </p:nvSpPr>
        <p:spPr>
          <a:ln/>
        </p:spPr>
        <p:txBody>
          <a:bodyPr anchor="t"/>
          <a:lstStyle/>
          <a:p>
            <a:pPr>
              <a:spcBef>
                <a:spcPts val="1200"/>
              </a:spcBef>
            </a:pPr>
            <a:r>
              <a:rPr lang="en-US" sz="3200" dirty="0" smtClean="0">
                <a:latin typeface="Calibri"/>
                <a:cs typeface="Calibri"/>
              </a:rPr>
              <a:t>Inherits </a:t>
            </a:r>
            <a:r>
              <a:rPr lang="en-US" sz="3200" dirty="0" err="1" smtClean="0">
                <a:latin typeface="Calibri"/>
                <a:cs typeface="Calibri"/>
              </a:rPr>
              <a:t>RoleEntryPoint</a:t>
            </a:r>
            <a:endParaRPr lang="en-US" sz="3200" dirty="0" smtClean="0">
              <a:latin typeface="Calibri"/>
              <a:cs typeface="Calibri"/>
            </a:endParaRPr>
          </a:p>
          <a:p>
            <a:pPr>
              <a:spcBef>
                <a:spcPts val="1200"/>
              </a:spcBef>
            </a:pPr>
            <a:r>
              <a:rPr lang="en-US" sz="3200" dirty="0" err="1" smtClean="0">
                <a:latin typeface="Calibri"/>
                <a:cs typeface="Calibri"/>
              </a:rPr>
              <a:t>OnStart</a:t>
            </a:r>
            <a:r>
              <a:rPr lang="en-US" sz="3200" dirty="0" smtClean="0">
                <a:latin typeface="Calibri"/>
                <a:cs typeface="Calibri"/>
              </a:rPr>
              <a:t>() Method</a:t>
            </a:r>
          </a:p>
          <a:p>
            <a:pPr lvl="1">
              <a:spcBef>
                <a:spcPts val="1200"/>
              </a:spcBef>
            </a:pPr>
            <a:r>
              <a:rPr lang="en-US" sz="3200" dirty="0" smtClean="0">
                <a:latin typeface="Calibri"/>
                <a:cs typeface="Calibri"/>
              </a:rPr>
              <a:t>Called by Fabric on startup, allows you to perform initialization tasks.</a:t>
            </a:r>
          </a:p>
          <a:p>
            <a:pPr lvl="1">
              <a:spcBef>
                <a:spcPts val="1200"/>
              </a:spcBef>
            </a:pPr>
            <a:r>
              <a:rPr lang="en-US" sz="3200" dirty="0" smtClean="0">
                <a:latin typeface="Calibri"/>
                <a:cs typeface="Calibri"/>
              </a:rPr>
              <a:t>Reports Busy status to load balancer until you return true.</a:t>
            </a:r>
          </a:p>
          <a:p>
            <a:pPr>
              <a:spcBef>
                <a:spcPts val="1200"/>
              </a:spcBef>
            </a:pPr>
            <a:r>
              <a:rPr lang="en-US" sz="3200" dirty="0" err="1" smtClean="0">
                <a:latin typeface="Calibri"/>
                <a:cs typeface="Calibri"/>
              </a:rPr>
              <a:t>OnStop</a:t>
            </a:r>
            <a:r>
              <a:rPr lang="en-US" sz="3200" dirty="0" smtClean="0">
                <a:latin typeface="Calibri"/>
                <a:cs typeface="Calibri"/>
              </a:rPr>
              <a:t>() Method</a:t>
            </a:r>
          </a:p>
          <a:p>
            <a:pPr lvl="1">
              <a:spcBef>
                <a:spcPts val="1200"/>
              </a:spcBef>
            </a:pPr>
            <a:r>
              <a:rPr lang="en-US" sz="3200" dirty="0" smtClean="0">
                <a:latin typeface="Calibri"/>
                <a:cs typeface="Calibri"/>
              </a:rPr>
              <a:t>Called when role is to be shutdown, graceful exit.</a:t>
            </a:r>
          </a:p>
          <a:p>
            <a:pPr>
              <a:spcBef>
                <a:spcPts val="1200"/>
              </a:spcBef>
            </a:pPr>
            <a:r>
              <a:rPr lang="en-US" sz="3200" dirty="0" smtClean="0">
                <a:latin typeface="Calibri"/>
                <a:cs typeface="Calibri"/>
              </a:rPr>
              <a:t>Run() Method</a:t>
            </a:r>
          </a:p>
          <a:p>
            <a:pPr lvl="1">
              <a:spcBef>
                <a:spcPts val="1200"/>
              </a:spcBef>
            </a:pPr>
            <a:r>
              <a:rPr lang="en-US" sz="3200" dirty="0" smtClean="0">
                <a:latin typeface="Calibri"/>
                <a:cs typeface="Calibri"/>
              </a:rPr>
              <a:t>Main logic is here – can do anything, typically loop and never exit.</a:t>
            </a:r>
          </a:p>
          <a:p>
            <a:pPr marL="0" indent="0">
              <a:spcBef>
                <a:spcPts val="1200"/>
              </a:spcBef>
              <a:buNone/>
            </a:pPr>
            <a:endParaRPr lang="en-US" sz="3200" dirty="0" smtClean="0">
              <a:latin typeface="Calibri"/>
              <a:cs typeface="Calibri"/>
            </a:endParaRPr>
          </a:p>
          <a:p>
            <a:pPr marL="903288">
              <a:spcBef>
                <a:spcPts val="1200"/>
              </a:spcBef>
            </a:pPr>
            <a:endParaRPr lang="en-US" sz="3200" dirty="0">
              <a:latin typeface="Calibri"/>
              <a:cs typeface="Calibri"/>
            </a:endParaRPr>
          </a:p>
        </p:txBody>
      </p:sp>
      <p:pic>
        <p:nvPicPr>
          <p:cNvPr id="5" name="Picture 9"/>
          <p:cNvPicPr>
            <a:picLocks noChangeAspect="1" noChangeArrowheads="1"/>
          </p:cNvPicPr>
          <p:nvPr/>
        </p:nvPicPr>
        <p:blipFill>
          <a:blip r:embed="rId3"/>
          <a:srcRect/>
          <a:stretch>
            <a:fillRect/>
          </a:stretch>
        </p:blipFill>
        <p:spPr bwMode="auto">
          <a:xfrm>
            <a:off x="1016000" y="3810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673100" y="4533900"/>
            <a:ext cx="11658600" cy="2095500"/>
          </a:xfrm>
          <a:ln/>
        </p:spPr>
        <p:txBody>
          <a:bodyPr/>
          <a:lstStyle/>
          <a:p>
            <a:r>
              <a:rPr lang="en-US"/>
              <a:t>Web Role</a:t>
            </a:r>
          </a:p>
        </p:txBody>
      </p:sp>
      <p:pic>
        <p:nvPicPr>
          <p:cNvPr id="35842" name="Picture 2"/>
          <p:cNvPicPr>
            <a:picLocks noChangeAspect="1" noChangeArrowheads="1"/>
          </p:cNvPicPr>
          <p:nvPr/>
        </p:nvPicPr>
        <p:blipFill>
          <a:blip r:embed="rId3"/>
          <a:srcRect/>
          <a:stretch>
            <a:fillRect/>
          </a:stretch>
        </p:blipFill>
        <p:spPr bwMode="auto">
          <a:xfrm>
            <a:off x="5689600" y="32766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smtClean="0"/>
              <a:t>Content</a:t>
            </a:r>
            <a:endParaRPr lang="en-US" dirty="0"/>
          </a:p>
        </p:txBody>
      </p:sp>
      <p:sp>
        <p:nvSpPr>
          <p:cNvPr id="34818" name="Rectangle 2"/>
          <p:cNvSpPr>
            <a:spLocks noGrp="1" noChangeArrowheads="1"/>
          </p:cNvSpPr>
          <p:nvPr>
            <p:ph idx="1"/>
          </p:nvPr>
        </p:nvSpPr>
        <p:spPr>
          <a:ln/>
        </p:spPr>
        <p:txBody>
          <a:bodyPr anchor="ctr"/>
          <a:lstStyle/>
          <a:p>
            <a:pPr>
              <a:spcBef>
                <a:spcPts val="1200"/>
              </a:spcBef>
            </a:pPr>
            <a:r>
              <a:rPr lang="en-US" sz="4000" dirty="0" smtClean="0">
                <a:latin typeface="Calibri"/>
                <a:cs typeface="Calibri"/>
              </a:rPr>
              <a:t>Regular </a:t>
            </a:r>
            <a:r>
              <a:rPr lang="en-US" sz="4000" dirty="0" err="1" smtClean="0">
                <a:latin typeface="Calibri"/>
                <a:cs typeface="Calibri"/>
              </a:rPr>
              <a:t>ASP.net</a:t>
            </a:r>
            <a:r>
              <a:rPr lang="en-US" sz="4000" dirty="0" smtClean="0">
                <a:latin typeface="Calibri"/>
                <a:cs typeface="Calibri"/>
              </a:rPr>
              <a:t> based projects</a:t>
            </a:r>
          </a:p>
          <a:p>
            <a:pPr>
              <a:spcBef>
                <a:spcPts val="1200"/>
              </a:spcBef>
            </a:pPr>
            <a:r>
              <a:rPr lang="en-US" sz="4000" dirty="0" smtClean="0">
                <a:latin typeface="Calibri"/>
                <a:cs typeface="Calibri"/>
              </a:rPr>
              <a:t>.net 4 support</a:t>
            </a:r>
          </a:p>
          <a:p>
            <a:pPr lvl="1">
              <a:spcBef>
                <a:spcPts val="1200"/>
              </a:spcBef>
            </a:pPr>
            <a:r>
              <a:rPr lang="en-US" sz="4000" dirty="0" err="1" smtClean="0">
                <a:latin typeface="Calibri"/>
                <a:cs typeface="Calibri"/>
              </a:rPr>
              <a:t>ASP.net</a:t>
            </a:r>
            <a:r>
              <a:rPr lang="en-US" sz="4000" dirty="0" smtClean="0">
                <a:latin typeface="Calibri"/>
                <a:cs typeface="Calibri"/>
              </a:rPr>
              <a:t> 4</a:t>
            </a:r>
          </a:p>
          <a:p>
            <a:pPr>
              <a:spcBef>
                <a:spcPts val="1200"/>
              </a:spcBef>
            </a:pPr>
            <a:r>
              <a:rPr lang="en-US" sz="4000" dirty="0" err="1" smtClean="0">
                <a:latin typeface="Calibri"/>
                <a:cs typeface="Calibri"/>
              </a:rPr>
              <a:t>ASP.net</a:t>
            </a:r>
            <a:r>
              <a:rPr lang="en-US" sz="4000" dirty="0" smtClean="0">
                <a:latin typeface="Calibri"/>
                <a:cs typeface="Calibri"/>
              </a:rPr>
              <a:t> MVC 1,2 and 3</a:t>
            </a:r>
          </a:p>
          <a:p>
            <a:pPr>
              <a:spcBef>
                <a:spcPts val="1200"/>
              </a:spcBef>
            </a:pPr>
            <a:endParaRPr lang="en-US" sz="4000" dirty="0" smtClean="0">
              <a:latin typeface="Calibri"/>
              <a:cs typeface="Calibri"/>
            </a:endParaRPr>
          </a:p>
          <a:p>
            <a:pPr marL="903288">
              <a:spcBef>
                <a:spcPts val="1200"/>
              </a:spcBef>
            </a:pPr>
            <a:endParaRPr lang="en-US" sz="4000" dirty="0">
              <a:latin typeface="Calibri"/>
              <a:cs typeface="Calibri"/>
            </a:endParaRPr>
          </a:p>
        </p:txBody>
      </p:sp>
      <p:pic>
        <p:nvPicPr>
          <p:cNvPr id="7" name="Picture 6" descr="document_down.png"/>
          <p:cNvPicPr>
            <a:picLocks noChangeAspect="1"/>
          </p:cNvPicPr>
          <p:nvPr/>
        </p:nvPicPr>
        <p:blipFill>
          <a:blip r:embed="rId3"/>
          <a:stretch>
            <a:fillRect/>
          </a:stretch>
        </p:blipFill>
        <p:spPr>
          <a:xfrm>
            <a:off x="8636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1300480" y="2215771"/>
            <a:ext cx="2316863" cy="7044267"/>
            <a:chOff x="1599170" y="1557964"/>
            <a:chExt cx="2171492" cy="4953000"/>
          </a:xfrm>
        </p:grpSpPr>
        <p:sp>
          <p:nvSpPr>
            <p:cNvPr id="3" name="Rounded Rectangle 2"/>
            <p:cNvSpPr/>
            <p:nvPr/>
          </p:nvSpPr>
          <p:spPr>
            <a:xfrm>
              <a:off x="1903891" y="1557964"/>
              <a:ext cx="1866771"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Packaged Software</a:t>
              </a:r>
            </a:p>
          </p:txBody>
        </p:sp>
        <p:grpSp>
          <p:nvGrpSpPr>
            <p:cNvPr id="7" name="Group 6"/>
            <p:cNvGrpSpPr/>
            <p:nvPr/>
          </p:nvGrpSpPr>
          <p:grpSpPr>
            <a:xfrm>
              <a:off x="2074455" y="2491414"/>
              <a:ext cx="1638240" cy="4019550"/>
              <a:chOff x="637640" y="2381250"/>
              <a:chExt cx="1371600" cy="4019550"/>
            </a:xfrm>
          </p:grpSpPr>
          <p:sp>
            <p:nvSpPr>
              <p:cNvPr id="52" name="Rounded Rectangle 51"/>
              <p:cNvSpPr/>
              <p:nvPr/>
            </p:nvSpPr>
            <p:spPr>
              <a:xfrm>
                <a:off x="637640" y="5564983"/>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Storage</a:t>
                </a:r>
              </a:p>
            </p:txBody>
          </p:sp>
          <p:sp>
            <p:nvSpPr>
              <p:cNvPr id="53" name="Rounded Rectangle 52"/>
              <p:cNvSpPr/>
              <p:nvPr/>
            </p:nvSpPr>
            <p:spPr>
              <a:xfrm>
                <a:off x="637640" y="5110164"/>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Servers</a:t>
                </a:r>
              </a:p>
            </p:txBody>
          </p:sp>
          <p:sp>
            <p:nvSpPr>
              <p:cNvPr id="54" name="Rounded Rectangle 53"/>
              <p:cNvSpPr/>
              <p:nvPr/>
            </p:nvSpPr>
            <p:spPr>
              <a:xfrm>
                <a:off x="637640" y="601980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Networking</a:t>
                </a:r>
              </a:p>
            </p:txBody>
          </p:sp>
          <p:sp>
            <p:nvSpPr>
              <p:cNvPr id="55" name="Rounded Rectangle 54"/>
              <p:cNvSpPr/>
              <p:nvPr/>
            </p:nvSpPr>
            <p:spPr>
              <a:xfrm>
                <a:off x="637640" y="4200526"/>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O/S</a:t>
                </a:r>
              </a:p>
            </p:txBody>
          </p:sp>
          <p:sp>
            <p:nvSpPr>
              <p:cNvPr id="56" name="Rounded Rectangle 55"/>
              <p:cNvSpPr/>
              <p:nvPr/>
            </p:nvSpPr>
            <p:spPr>
              <a:xfrm>
                <a:off x="637640" y="3745707"/>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Middleware</a:t>
                </a:r>
              </a:p>
            </p:txBody>
          </p:sp>
          <p:sp>
            <p:nvSpPr>
              <p:cNvPr id="57" name="Rounded Rectangle 56"/>
              <p:cNvSpPr/>
              <p:nvPr/>
            </p:nvSpPr>
            <p:spPr>
              <a:xfrm>
                <a:off x="637640" y="4655345"/>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Virtualization</a:t>
                </a:r>
              </a:p>
            </p:txBody>
          </p:sp>
          <p:sp>
            <p:nvSpPr>
              <p:cNvPr id="58" name="Rounded Rectangle 57"/>
              <p:cNvSpPr/>
              <p:nvPr/>
            </p:nvSpPr>
            <p:spPr>
              <a:xfrm>
                <a:off x="63764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Data</a:t>
                </a:r>
              </a:p>
            </p:txBody>
          </p:sp>
          <p:sp>
            <p:nvSpPr>
              <p:cNvPr id="59" name="Rounded Rectangle 58"/>
              <p:cNvSpPr/>
              <p:nvPr/>
            </p:nvSpPr>
            <p:spPr>
              <a:xfrm>
                <a:off x="63764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Applications</a:t>
                </a:r>
              </a:p>
            </p:txBody>
          </p:sp>
          <p:sp>
            <p:nvSpPr>
              <p:cNvPr id="60" name="Rounded Rectangle 59"/>
              <p:cNvSpPr/>
              <p:nvPr/>
            </p:nvSpPr>
            <p:spPr>
              <a:xfrm>
                <a:off x="637640" y="3290888"/>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Runtime</a:t>
                </a:r>
              </a:p>
            </p:txBody>
          </p:sp>
        </p:grpSp>
        <p:sp>
          <p:nvSpPr>
            <p:cNvPr id="9" name="Left Brace 8"/>
            <p:cNvSpPr/>
            <p:nvPr/>
          </p:nvSpPr>
          <p:spPr>
            <a:xfrm>
              <a:off x="1927153" y="2491414"/>
              <a:ext cx="137875" cy="4019550"/>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0" name="TextBox 52"/>
            <p:cNvSpPr txBox="1"/>
            <p:nvPr/>
          </p:nvSpPr>
          <p:spPr>
            <a:xfrm>
              <a:off x="1599170" y="3992119"/>
              <a:ext cx="461545" cy="10710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You manage</a:t>
              </a:r>
            </a:p>
          </p:txBody>
        </p:sp>
      </p:grpSp>
      <p:grpSp>
        <p:nvGrpSpPr>
          <p:cNvPr id="61" name="Group 60"/>
          <p:cNvGrpSpPr/>
          <p:nvPr/>
        </p:nvGrpSpPr>
        <p:grpSpPr>
          <a:xfrm>
            <a:off x="3684693" y="2167467"/>
            <a:ext cx="2834568" cy="7092571"/>
            <a:chOff x="3656646" y="1524000"/>
            <a:chExt cx="2656715" cy="4986964"/>
          </a:xfrm>
        </p:grpSpPr>
        <p:sp>
          <p:nvSpPr>
            <p:cNvPr id="4" name="Rounded Rectangle 3"/>
            <p:cNvSpPr/>
            <p:nvPr/>
          </p:nvSpPr>
          <p:spPr>
            <a:xfrm>
              <a:off x="3656646" y="1524000"/>
              <a:ext cx="2593773"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Infrastructure</a:t>
              </a:r>
              <a:endParaRPr lang="en-US" sz="2300" dirty="0">
                <a:solidFill>
                  <a:schemeClr val="tx1"/>
                </a:solidFill>
                <a:latin typeface="Segoe UI" pitchFamily="34" charset="0"/>
                <a:ea typeface="Segoe UI" pitchFamily="34" charset="0"/>
                <a:cs typeface="Segoe UI" pitchFamily="34" charset="0"/>
              </a:endParaRPr>
            </a:p>
            <a:p>
              <a:pPr algn="ctr"/>
              <a:r>
                <a:rPr lang="en-US" sz="2000" dirty="0">
                  <a:solidFill>
                    <a:schemeClr val="tx1"/>
                  </a:solidFill>
                  <a:latin typeface="Segoe UI" pitchFamily="34" charset="0"/>
                  <a:ea typeface="Segoe UI" pitchFamily="34" charset="0"/>
                  <a:cs typeface="Segoe UI" pitchFamily="34" charset="0"/>
                </a:rPr>
                <a:t>(as a Service)</a:t>
              </a:r>
            </a:p>
          </p:txBody>
        </p:sp>
        <p:grpSp>
          <p:nvGrpSpPr>
            <p:cNvPr id="8" name="Group 7"/>
            <p:cNvGrpSpPr/>
            <p:nvPr/>
          </p:nvGrpSpPr>
          <p:grpSpPr>
            <a:xfrm>
              <a:off x="4141915" y="2491414"/>
              <a:ext cx="1638240" cy="4019550"/>
              <a:chOff x="2705100" y="2381250"/>
              <a:chExt cx="1371600" cy="4019550"/>
            </a:xfrm>
          </p:grpSpPr>
          <p:sp>
            <p:nvSpPr>
              <p:cNvPr id="43" name="Rounded Rectangle 42"/>
              <p:cNvSpPr/>
              <p:nvPr/>
            </p:nvSpPr>
            <p:spPr>
              <a:xfrm>
                <a:off x="2705100" y="5564983"/>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Storage</a:t>
                </a:r>
              </a:p>
            </p:txBody>
          </p:sp>
          <p:sp>
            <p:nvSpPr>
              <p:cNvPr id="44" name="Rounded Rectangle 43"/>
              <p:cNvSpPr/>
              <p:nvPr/>
            </p:nvSpPr>
            <p:spPr>
              <a:xfrm>
                <a:off x="2705100" y="5110164"/>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Servers</a:t>
                </a:r>
              </a:p>
            </p:txBody>
          </p:sp>
          <p:sp>
            <p:nvSpPr>
              <p:cNvPr id="45" name="Rounded Rectangle 44"/>
              <p:cNvSpPr/>
              <p:nvPr/>
            </p:nvSpPr>
            <p:spPr>
              <a:xfrm>
                <a:off x="2705100" y="6019800"/>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Networking</a:t>
                </a:r>
              </a:p>
            </p:txBody>
          </p:sp>
          <p:sp>
            <p:nvSpPr>
              <p:cNvPr id="46" name="Rounded Rectangle 45"/>
              <p:cNvSpPr/>
              <p:nvPr/>
            </p:nvSpPr>
            <p:spPr>
              <a:xfrm>
                <a:off x="2705100" y="4200526"/>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pPr defTabSz="1300460"/>
                <a:r>
                  <a:rPr lang="en-US" sz="2000" dirty="0">
                    <a:solidFill>
                      <a:schemeClr val="bg1"/>
                    </a:solidFill>
                    <a:latin typeface="Segoe UI" pitchFamily="34" charset="0"/>
                    <a:ea typeface="Segoe UI" pitchFamily="34" charset="0"/>
                    <a:cs typeface="Segoe UI" pitchFamily="34" charset="0"/>
                  </a:rPr>
                  <a:t>O/S</a:t>
                </a:r>
              </a:p>
            </p:txBody>
          </p:sp>
          <p:sp>
            <p:nvSpPr>
              <p:cNvPr id="47" name="Rounded Rectangle 46"/>
              <p:cNvSpPr/>
              <p:nvPr/>
            </p:nvSpPr>
            <p:spPr>
              <a:xfrm>
                <a:off x="2705100" y="3745707"/>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Middleware</a:t>
                </a:r>
              </a:p>
            </p:txBody>
          </p:sp>
          <p:sp>
            <p:nvSpPr>
              <p:cNvPr id="48" name="Rounded Rectangle 47"/>
              <p:cNvSpPr/>
              <p:nvPr/>
            </p:nvSpPr>
            <p:spPr>
              <a:xfrm>
                <a:off x="2705100" y="4655345"/>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Virtualization</a:t>
                </a:r>
              </a:p>
            </p:txBody>
          </p:sp>
          <p:sp>
            <p:nvSpPr>
              <p:cNvPr id="49" name="Rounded Rectangle 48"/>
              <p:cNvSpPr/>
              <p:nvPr/>
            </p:nvSpPr>
            <p:spPr>
              <a:xfrm>
                <a:off x="270510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Data</a:t>
                </a:r>
              </a:p>
            </p:txBody>
          </p:sp>
          <p:sp>
            <p:nvSpPr>
              <p:cNvPr id="50" name="Rounded Rectangle 49"/>
              <p:cNvSpPr/>
              <p:nvPr/>
            </p:nvSpPr>
            <p:spPr>
              <a:xfrm>
                <a:off x="270510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Applications</a:t>
                </a:r>
              </a:p>
            </p:txBody>
          </p:sp>
          <p:sp>
            <p:nvSpPr>
              <p:cNvPr id="51" name="Rounded Rectangle 50"/>
              <p:cNvSpPr/>
              <p:nvPr/>
            </p:nvSpPr>
            <p:spPr>
              <a:xfrm>
                <a:off x="2705100" y="3290888"/>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Runtime</a:t>
                </a:r>
              </a:p>
            </p:txBody>
          </p:sp>
        </p:grpSp>
        <p:sp>
          <p:nvSpPr>
            <p:cNvPr id="13" name="Left Brace 12"/>
            <p:cNvSpPr/>
            <p:nvPr/>
          </p:nvSpPr>
          <p:spPr>
            <a:xfrm flipH="1">
              <a:off x="5789386" y="4724400"/>
              <a:ext cx="228600" cy="1764000"/>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4" name="TextBox 56"/>
            <p:cNvSpPr txBox="1"/>
            <p:nvPr/>
          </p:nvSpPr>
          <p:spPr>
            <a:xfrm flipH="1">
              <a:off x="5851816" y="4724400"/>
              <a:ext cx="461545" cy="166091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Managed by vendor</a:t>
              </a:r>
            </a:p>
          </p:txBody>
        </p:sp>
        <p:sp>
          <p:nvSpPr>
            <p:cNvPr id="15" name="Left Brace 14"/>
            <p:cNvSpPr/>
            <p:nvPr/>
          </p:nvSpPr>
          <p:spPr>
            <a:xfrm>
              <a:off x="4003407" y="2491414"/>
              <a:ext cx="133350" cy="1752600"/>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6" name="TextBox 58"/>
            <p:cNvSpPr txBox="1"/>
            <p:nvPr/>
          </p:nvSpPr>
          <p:spPr>
            <a:xfrm>
              <a:off x="3665997" y="2849119"/>
              <a:ext cx="461545" cy="10710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You manage</a:t>
              </a:r>
            </a:p>
          </p:txBody>
        </p:sp>
      </p:grpSp>
      <p:grpSp>
        <p:nvGrpSpPr>
          <p:cNvPr id="62" name="Group 61"/>
          <p:cNvGrpSpPr/>
          <p:nvPr/>
        </p:nvGrpSpPr>
        <p:grpSpPr>
          <a:xfrm>
            <a:off x="6198470" y="2167466"/>
            <a:ext cx="2823463" cy="7104336"/>
            <a:chOff x="5809552" y="1524000"/>
            <a:chExt cx="2646308" cy="4995236"/>
          </a:xfrm>
        </p:grpSpPr>
        <p:sp>
          <p:nvSpPr>
            <p:cNvPr id="5" name="Rounded Rectangle 4"/>
            <p:cNvSpPr/>
            <p:nvPr/>
          </p:nvSpPr>
          <p:spPr>
            <a:xfrm>
              <a:off x="6125572" y="1524000"/>
              <a:ext cx="2000311"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Platform</a:t>
              </a:r>
              <a:endParaRPr lang="en-US" sz="2000" dirty="0">
                <a:solidFill>
                  <a:schemeClr val="tx1"/>
                </a:solidFill>
                <a:latin typeface="Segoe UI" pitchFamily="34" charset="0"/>
                <a:ea typeface="Segoe UI" pitchFamily="34" charset="0"/>
                <a:cs typeface="Segoe UI" pitchFamily="34" charset="0"/>
              </a:endParaRPr>
            </a:p>
            <a:p>
              <a:pPr algn="ctr"/>
              <a:r>
                <a:rPr lang="en-US" sz="2000" dirty="0">
                  <a:solidFill>
                    <a:schemeClr val="tx1"/>
                  </a:solidFill>
                  <a:latin typeface="Segoe UI" pitchFamily="34" charset="0"/>
                  <a:ea typeface="Segoe UI" pitchFamily="34" charset="0"/>
                  <a:cs typeface="Segoe UI" pitchFamily="34" charset="0"/>
                </a:rPr>
                <a:t>(as a Service)</a:t>
              </a:r>
            </a:p>
          </p:txBody>
        </p:sp>
        <p:sp>
          <p:nvSpPr>
            <p:cNvPr id="11" name="Left Brace 10"/>
            <p:cNvSpPr/>
            <p:nvPr/>
          </p:nvSpPr>
          <p:spPr>
            <a:xfrm flipH="1">
              <a:off x="7942006" y="3396288"/>
              <a:ext cx="209580" cy="3122948"/>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2" name="TextBox 54"/>
            <p:cNvSpPr txBox="1"/>
            <p:nvPr/>
          </p:nvSpPr>
          <p:spPr>
            <a:xfrm flipH="1">
              <a:off x="7994315" y="4072564"/>
              <a:ext cx="461545" cy="166091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Managed by vendor</a:t>
              </a:r>
            </a:p>
          </p:txBody>
        </p:sp>
        <p:sp>
          <p:nvSpPr>
            <p:cNvPr id="17" name="Left Brace 16"/>
            <p:cNvSpPr/>
            <p:nvPr/>
          </p:nvSpPr>
          <p:spPr>
            <a:xfrm>
              <a:off x="6132678" y="2472363"/>
              <a:ext cx="152400" cy="847725"/>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8" name="TextBox 60"/>
            <p:cNvSpPr txBox="1"/>
            <p:nvPr/>
          </p:nvSpPr>
          <p:spPr>
            <a:xfrm>
              <a:off x="5809552" y="2391919"/>
              <a:ext cx="461545" cy="10710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You manage</a:t>
              </a:r>
            </a:p>
          </p:txBody>
        </p:sp>
        <p:grpSp>
          <p:nvGrpSpPr>
            <p:cNvPr id="19" name="Group 18"/>
            <p:cNvGrpSpPr/>
            <p:nvPr/>
          </p:nvGrpSpPr>
          <p:grpSpPr>
            <a:xfrm>
              <a:off x="6294505" y="2491414"/>
              <a:ext cx="1638240" cy="4019550"/>
              <a:chOff x="4857690" y="2381250"/>
              <a:chExt cx="1371600" cy="4019550"/>
            </a:xfrm>
          </p:grpSpPr>
          <p:sp>
            <p:nvSpPr>
              <p:cNvPr id="34" name="Rounded Rectangle 33"/>
              <p:cNvSpPr/>
              <p:nvPr/>
            </p:nvSpPr>
            <p:spPr>
              <a:xfrm>
                <a:off x="4857690" y="5564983"/>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Storage</a:t>
                </a:r>
              </a:p>
            </p:txBody>
          </p:sp>
          <p:sp>
            <p:nvSpPr>
              <p:cNvPr id="35" name="Rounded Rectangle 34"/>
              <p:cNvSpPr/>
              <p:nvPr/>
            </p:nvSpPr>
            <p:spPr>
              <a:xfrm>
                <a:off x="4857690" y="5110164"/>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Servers</a:t>
                </a:r>
              </a:p>
            </p:txBody>
          </p:sp>
          <p:sp>
            <p:nvSpPr>
              <p:cNvPr id="36" name="Rounded Rectangle 35"/>
              <p:cNvSpPr/>
              <p:nvPr/>
            </p:nvSpPr>
            <p:spPr>
              <a:xfrm>
                <a:off x="4857690" y="6019800"/>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Networking</a:t>
                </a:r>
              </a:p>
            </p:txBody>
          </p:sp>
          <p:sp>
            <p:nvSpPr>
              <p:cNvPr id="37" name="Rounded Rectangle 36"/>
              <p:cNvSpPr/>
              <p:nvPr/>
            </p:nvSpPr>
            <p:spPr>
              <a:xfrm>
                <a:off x="4857690" y="4200526"/>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O/S</a:t>
                </a:r>
              </a:p>
            </p:txBody>
          </p:sp>
          <p:sp>
            <p:nvSpPr>
              <p:cNvPr id="38" name="Rounded Rectangle 37"/>
              <p:cNvSpPr/>
              <p:nvPr/>
            </p:nvSpPr>
            <p:spPr>
              <a:xfrm>
                <a:off x="4857690" y="3745707"/>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Middleware</a:t>
                </a:r>
              </a:p>
            </p:txBody>
          </p:sp>
          <p:sp>
            <p:nvSpPr>
              <p:cNvPr id="39" name="Rounded Rectangle 38"/>
              <p:cNvSpPr/>
              <p:nvPr/>
            </p:nvSpPr>
            <p:spPr>
              <a:xfrm>
                <a:off x="4857690" y="4655345"/>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Virtualization</a:t>
                </a:r>
              </a:p>
            </p:txBody>
          </p:sp>
          <p:sp>
            <p:nvSpPr>
              <p:cNvPr id="40" name="Rounded Rectangle 39"/>
              <p:cNvSpPr/>
              <p:nvPr/>
            </p:nvSpPr>
            <p:spPr>
              <a:xfrm>
                <a:off x="485769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Applications</a:t>
                </a:r>
              </a:p>
            </p:txBody>
          </p:sp>
          <p:sp>
            <p:nvSpPr>
              <p:cNvPr id="41" name="Rounded Rectangle 40"/>
              <p:cNvSpPr/>
              <p:nvPr/>
            </p:nvSpPr>
            <p:spPr>
              <a:xfrm>
                <a:off x="4857690" y="3290888"/>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Runtime</a:t>
                </a:r>
              </a:p>
            </p:txBody>
          </p:sp>
          <p:sp>
            <p:nvSpPr>
              <p:cNvPr id="42" name="Rounded Rectangle 41"/>
              <p:cNvSpPr/>
              <p:nvPr/>
            </p:nvSpPr>
            <p:spPr>
              <a:xfrm>
                <a:off x="485769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Data</a:t>
                </a:r>
              </a:p>
            </p:txBody>
          </p:sp>
        </p:grpSp>
      </p:grpSp>
      <p:grpSp>
        <p:nvGrpSpPr>
          <p:cNvPr id="63" name="Group 62"/>
          <p:cNvGrpSpPr/>
          <p:nvPr/>
        </p:nvGrpSpPr>
        <p:grpSpPr>
          <a:xfrm>
            <a:off x="9075615" y="2215771"/>
            <a:ext cx="2520333" cy="7056031"/>
            <a:chOff x="8227458" y="1557964"/>
            <a:chExt cx="2362198" cy="4961272"/>
          </a:xfrm>
        </p:grpSpPr>
        <p:sp>
          <p:nvSpPr>
            <p:cNvPr id="20" name="Rounded Rectangle 19"/>
            <p:cNvSpPr/>
            <p:nvPr/>
          </p:nvSpPr>
          <p:spPr>
            <a:xfrm>
              <a:off x="8227458" y="1557964"/>
              <a:ext cx="2028257"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Software</a:t>
              </a:r>
              <a:endParaRPr lang="en-US" sz="2000" dirty="0">
                <a:solidFill>
                  <a:schemeClr val="tx1"/>
                </a:solidFill>
                <a:latin typeface="Segoe UI" pitchFamily="34" charset="0"/>
                <a:ea typeface="Segoe UI" pitchFamily="34" charset="0"/>
                <a:cs typeface="Segoe UI" pitchFamily="34" charset="0"/>
              </a:endParaRPr>
            </a:p>
            <a:p>
              <a:pPr algn="ctr"/>
              <a:r>
                <a:rPr lang="en-US" sz="2000" dirty="0">
                  <a:solidFill>
                    <a:schemeClr val="tx1"/>
                  </a:solidFill>
                  <a:latin typeface="Segoe UI" pitchFamily="34" charset="0"/>
                  <a:ea typeface="Segoe UI" pitchFamily="34" charset="0"/>
                  <a:cs typeface="Segoe UI" pitchFamily="34" charset="0"/>
                </a:rPr>
                <a:t>(as a Service)</a:t>
              </a:r>
            </a:p>
          </p:txBody>
        </p:sp>
        <p:sp>
          <p:nvSpPr>
            <p:cNvPr id="21" name="Left Brace 20"/>
            <p:cNvSpPr/>
            <p:nvPr/>
          </p:nvSpPr>
          <p:spPr>
            <a:xfrm flipH="1">
              <a:off x="10075704" y="2472364"/>
              <a:ext cx="200055" cy="4046872"/>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22" name="TextBox 64"/>
            <p:cNvSpPr txBox="1"/>
            <p:nvPr/>
          </p:nvSpPr>
          <p:spPr>
            <a:xfrm flipH="1">
              <a:off x="10128111" y="3600660"/>
              <a:ext cx="461545" cy="166091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Managed by vendor</a:t>
              </a:r>
            </a:p>
          </p:txBody>
        </p:sp>
        <p:grpSp>
          <p:nvGrpSpPr>
            <p:cNvPr id="23" name="Group 22"/>
            <p:cNvGrpSpPr/>
            <p:nvPr/>
          </p:nvGrpSpPr>
          <p:grpSpPr>
            <a:xfrm>
              <a:off x="8428105" y="2491414"/>
              <a:ext cx="1638240" cy="4019550"/>
              <a:chOff x="6991290" y="2381250"/>
              <a:chExt cx="1371600" cy="4019550"/>
            </a:xfrm>
          </p:grpSpPr>
          <p:sp>
            <p:nvSpPr>
              <p:cNvPr id="25" name="Rounded Rectangle 24"/>
              <p:cNvSpPr/>
              <p:nvPr/>
            </p:nvSpPr>
            <p:spPr>
              <a:xfrm>
                <a:off x="6991290" y="5564983"/>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Storage</a:t>
                </a:r>
              </a:p>
            </p:txBody>
          </p:sp>
          <p:sp>
            <p:nvSpPr>
              <p:cNvPr id="26" name="Rounded Rectangle 25"/>
              <p:cNvSpPr/>
              <p:nvPr/>
            </p:nvSpPr>
            <p:spPr>
              <a:xfrm>
                <a:off x="6991290" y="5110164"/>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Servers</a:t>
                </a:r>
              </a:p>
            </p:txBody>
          </p:sp>
          <p:sp>
            <p:nvSpPr>
              <p:cNvPr id="27" name="Rounded Rectangle 26"/>
              <p:cNvSpPr/>
              <p:nvPr/>
            </p:nvSpPr>
            <p:spPr>
              <a:xfrm>
                <a:off x="6991290" y="6019800"/>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Networking</a:t>
                </a:r>
              </a:p>
            </p:txBody>
          </p:sp>
          <p:sp>
            <p:nvSpPr>
              <p:cNvPr id="28" name="Rounded Rectangle 27"/>
              <p:cNvSpPr/>
              <p:nvPr/>
            </p:nvSpPr>
            <p:spPr>
              <a:xfrm>
                <a:off x="6991290" y="4200526"/>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O/S</a:t>
                </a:r>
              </a:p>
            </p:txBody>
          </p:sp>
          <p:sp>
            <p:nvSpPr>
              <p:cNvPr id="29" name="Rounded Rectangle 28"/>
              <p:cNvSpPr/>
              <p:nvPr/>
            </p:nvSpPr>
            <p:spPr>
              <a:xfrm>
                <a:off x="6991290" y="3745707"/>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Middleware</a:t>
                </a:r>
              </a:p>
            </p:txBody>
          </p:sp>
          <p:sp>
            <p:nvSpPr>
              <p:cNvPr id="30" name="Rounded Rectangle 29"/>
              <p:cNvSpPr/>
              <p:nvPr/>
            </p:nvSpPr>
            <p:spPr>
              <a:xfrm>
                <a:off x="6991290" y="4655345"/>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Virtualization</a:t>
                </a:r>
              </a:p>
            </p:txBody>
          </p:sp>
          <p:sp>
            <p:nvSpPr>
              <p:cNvPr id="31" name="Rounded Rectangle 30"/>
              <p:cNvSpPr/>
              <p:nvPr/>
            </p:nvSpPr>
            <p:spPr>
              <a:xfrm>
                <a:off x="6991290" y="2381250"/>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Applications</a:t>
                </a:r>
              </a:p>
            </p:txBody>
          </p:sp>
          <p:sp>
            <p:nvSpPr>
              <p:cNvPr id="32" name="Rounded Rectangle 31"/>
              <p:cNvSpPr/>
              <p:nvPr/>
            </p:nvSpPr>
            <p:spPr>
              <a:xfrm>
                <a:off x="6991290" y="3290888"/>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Runtime</a:t>
                </a:r>
              </a:p>
            </p:txBody>
          </p:sp>
          <p:sp>
            <p:nvSpPr>
              <p:cNvPr id="33" name="Rounded Rectangle 32"/>
              <p:cNvSpPr/>
              <p:nvPr/>
            </p:nvSpPr>
            <p:spPr>
              <a:xfrm>
                <a:off x="6991290" y="2836069"/>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Data</a:t>
                </a:r>
              </a:p>
            </p:txBody>
          </p:sp>
        </p:grpSp>
      </p:grpSp>
      <p:sp>
        <p:nvSpPr>
          <p:cNvPr id="65" name="Rectangle 1"/>
          <p:cNvSpPr txBox="1">
            <a:spLocks noChangeArrowheads="1"/>
          </p:cNvSpPr>
          <p:nvPr/>
        </p:nvSpPr>
        <p:spPr bwMode="auto">
          <a:xfrm>
            <a:off x="2476500" y="152400"/>
            <a:ext cx="9448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Cloud Services</a:t>
            </a:r>
            <a:endParaRPr lang="en-US" dirty="0">
              <a:cs typeface="Calibri" pitchFamily="34" charset="0"/>
            </a:endParaRPr>
          </a:p>
        </p:txBody>
      </p:sp>
      <p:pic>
        <p:nvPicPr>
          <p:cNvPr id="66"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51914047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err="1" smtClean="0"/>
              <a:t>FastCGI</a:t>
            </a:r>
            <a:endParaRPr lang="en-US" dirty="0"/>
          </a:p>
        </p:txBody>
      </p:sp>
      <p:sp>
        <p:nvSpPr>
          <p:cNvPr id="34818" name="Rectangle 2"/>
          <p:cNvSpPr>
            <a:spLocks noGrp="1" noChangeArrowheads="1"/>
          </p:cNvSpPr>
          <p:nvPr>
            <p:ph idx="1"/>
          </p:nvPr>
        </p:nvSpPr>
        <p:spPr>
          <a:ln/>
        </p:spPr>
        <p:txBody>
          <a:bodyPr anchor="t"/>
          <a:lstStyle/>
          <a:p>
            <a:pPr>
              <a:spcBef>
                <a:spcPts val="1200"/>
              </a:spcBef>
            </a:pPr>
            <a:r>
              <a:rPr lang="en-US" sz="3200" dirty="0" err="1" smtClean="0">
                <a:latin typeface="Calibri"/>
                <a:cs typeface="Calibri"/>
              </a:rPr>
              <a:t>enableNativeCodeExecution</a:t>
            </a:r>
            <a:r>
              <a:rPr lang="en-US" sz="3200" dirty="0" smtClean="0">
                <a:latin typeface="Calibri"/>
                <a:cs typeface="Calibri"/>
              </a:rPr>
              <a:t> in Service definition file</a:t>
            </a:r>
          </a:p>
          <a:p>
            <a:pPr>
              <a:spcBef>
                <a:spcPts val="1200"/>
              </a:spcBef>
            </a:pPr>
            <a:r>
              <a:rPr lang="en-US" sz="3200" dirty="0" err="1" smtClean="0">
                <a:latin typeface="Calibri"/>
                <a:cs typeface="Calibri"/>
              </a:rPr>
              <a:t>Web.roleconfig</a:t>
            </a:r>
            <a:endParaRPr lang="en-US" sz="3200" dirty="0" smtClean="0">
              <a:latin typeface="Calibri"/>
              <a:cs typeface="Calibri"/>
            </a:endParaRPr>
          </a:p>
          <a:p>
            <a:pPr lvl="1">
              <a:spcBef>
                <a:spcPts val="1200"/>
              </a:spcBef>
            </a:pPr>
            <a:r>
              <a:rPr lang="en-US" sz="3200" dirty="0" smtClean="0">
                <a:latin typeface="Calibri"/>
                <a:cs typeface="Calibri"/>
              </a:rPr>
              <a:t>Setup </a:t>
            </a:r>
            <a:r>
              <a:rPr lang="en-US" sz="3200" dirty="0" err="1" smtClean="0">
                <a:latin typeface="Calibri"/>
                <a:cs typeface="Calibri"/>
              </a:rPr>
              <a:t>fastCgi</a:t>
            </a:r>
            <a:r>
              <a:rPr lang="en-US" sz="3200" dirty="0" smtClean="0">
                <a:latin typeface="Calibri"/>
                <a:cs typeface="Calibri"/>
              </a:rPr>
              <a:t> pointing to the executable to run for requests</a:t>
            </a:r>
          </a:p>
          <a:p>
            <a:pPr>
              <a:spcBef>
                <a:spcPts val="1200"/>
              </a:spcBef>
            </a:pPr>
            <a:r>
              <a:rPr lang="en-US" sz="3200" dirty="0" err="1" smtClean="0">
                <a:latin typeface="Calibri"/>
                <a:cs typeface="Calibri"/>
              </a:rPr>
              <a:t>Web.config</a:t>
            </a:r>
            <a:endParaRPr lang="en-US" sz="3200" dirty="0" smtClean="0">
              <a:latin typeface="Calibri"/>
              <a:cs typeface="Calibri"/>
            </a:endParaRPr>
          </a:p>
          <a:p>
            <a:pPr lvl="1">
              <a:spcBef>
                <a:spcPts val="1200"/>
              </a:spcBef>
            </a:pPr>
            <a:r>
              <a:rPr lang="en-US" sz="3200" dirty="0" smtClean="0">
                <a:latin typeface="Calibri"/>
                <a:cs typeface="Calibri"/>
              </a:rPr>
              <a:t>Add HTTP handler for the executable/script processor</a:t>
            </a:r>
          </a:p>
          <a:p>
            <a:pPr>
              <a:spcBef>
                <a:spcPts val="1200"/>
              </a:spcBef>
            </a:pPr>
            <a:r>
              <a:rPr lang="en-US" sz="3200" dirty="0" smtClean="0">
                <a:latin typeface="Calibri"/>
                <a:cs typeface="Calibri"/>
              </a:rPr>
              <a:t>Put the CGI executable in your role (</a:t>
            </a:r>
            <a:r>
              <a:rPr lang="en-US" sz="3200" dirty="0" err="1" smtClean="0">
                <a:latin typeface="Calibri"/>
                <a:cs typeface="Calibri"/>
              </a:rPr>
              <a:t>xcopy</a:t>
            </a:r>
            <a:r>
              <a:rPr lang="en-US" sz="3200" dirty="0" smtClean="0">
                <a:latin typeface="Calibri"/>
                <a:cs typeface="Calibri"/>
              </a:rPr>
              <a:t> deployable)</a:t>
            </a:r>
          </a:p>
          <a:p>
            <a:pPr>
              <a:spcBef>
                <a:spcPts val="1200"/>
              </a:spcBef>
            </a:pPr>
            <a:endParaRPr lang="en-US" sz="3200" dirty="0" smtClean="0">
              <a:latin typeface="Calibri"/>
              <a:cs typeface="Calibri"/>
            </a:endParaRPr>
          </a:p>
          <a:p>
            <a:pPr>
              <a:spcBef>
                <a:spcPts val="1200"/>
              </a:spcBef>
            </a:pPr>
            <a:r>
              <a:rPr lang="en-US" sz="2400" dirty="0" smtClean="0">
                <a:latin typeface="Calibri"/>
                <a:cs typeface="Calibri"/>
              </a:rPr>
              <a:t>http://blogs.msdn.com/b/windowsazure/archive/2009/03/18/using-3rd-party-programming-languages-via-fastcgi.aspx</a:t>
            </a:r>
          </a:p>
          <a:p>
            <a:pPr>
              <a:spcBef>
                <a:spcPts val="1200"/>
              </a:spcBef>
            </a:pPr>
            <a:r>
              <a:rPr lang="en-US" sz="2400" dirty="0" smtClean="0">
                <a:latin typeface="Calibri"/>
                <a:cs typeface="Calibri"/>
              </a:rPr>
              <a:t>http://msdn.microsoft.com/en-us/library/dd179406.aspx	</a:t>
            </a:r>
          </a:p>
        </p:txBody>
      </p:sp>
      <p:pic>
        <p:nvPicPr>
          <p:cNvPr id="6" name="Picture 5" descr="jar_bean.png"/>
          <p:cNvPicPr>
            <a:picLocks noChangeAspect="1"/>
          </p:cNvPicPr>
          <p:nvPr/>
        </p:nvPicPr>
        <p:blipFill>
          <a:blip r:embed="rId3"/>
          <a:stretch>
            <a:fillRect/>
          </a:stretch>
        </p:blipFill>
        <p:spPr>
          <a:xfrm>
            <a:off x="8636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673100" y="4533900"/>
            <a:ext cx="11658600" cy="2095500"/>
          </a:xfrm>
          <a:ln/>
        </p:spPr>
        <p:txBody>
          <a:bodyPr/>
          <a:lstStyle/>
          <a:p>
            <a:r>
              <a:rPr lang="en-US"/>
              <a:t>Worker Role</a:t>
            </a:r>
          </a:p>
        </p:txBody>
      </p:sp>
      <p:pic>
        <p:nvPicPr>
          <p:cNvPr id="37890" name="Picture 2"/>
          <p:cNvPicPr>
            <a:picLocks noChangeAspect="1" noChangeArrowheads="1"/>
          </p:cNvPicPr>
          <p:nvPr/>
        </p:nvPicPr>
        <p:blipFill>
          <a:blip r:embed="rId2"/>
          <a:srcRect/>
          <a:stretch>
            <a:fillRect/>
          </a:stretch>
        </p:blipFill>
        <p:spPr bwMode="auto">
          <a:xfrm>
            <a:off x="5778500" y="3530600"/>
            <a:ext cx="1447800" cy="14478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2476500" y="152400"/>
            <a:ext cx="9448800" cy="2095500"/>
          </a:xfrm>
          <a:ln/>
        </p:spPr>
        <p:txBody>
          <a:bodyPr/>
          <a:lstStyle/>
          <a:p>
            <a:pPr algn="l"/>
            <a:r>
              <a:rPr lang="en-US" dirty="0" smtClean="0"/>
              <a:t>“Windows Service”</a:t>
            </a:r>
            <a:endParaRPr lang="en-US" dirty="0"/>
          </a:p>
        </p:txBody>
      </p:sp>
      <p:sp>
        <p:nvSpPr>
          <p:cNvPr id="38914" name="Rectangle 2"/>
          <p:cNvSpPr>
            <a:spLocks noGrp="1" noChangeArrowheads="1"/>
          </p:cNvSpPr>
          <p:nvPr>
            <p:ph idx="1"/>
          </p:nvPr>
        </p:nvSpPr>
        <p:spPr>
          <a:ln/>
        </p:spPr>
        <p:txBody>
          <a:bodyPr/>
          <a:lstStyle/>
          <a:p>
            <a:pPr marL="903288"/>
            <a:r>
              <a:rPr lang="en-US" dirty="0" smtClean="0">
                <a:latin typeface="Calibri"/>
                <a:cs typeface="Calibri"/>
              </a:rPr>
              <a:t>Run() method is your main method</a:t>
            </a:r>
          </a:p>
          <a:p>
            <a:pPr marL="903288"/>
            <a:r>
              <a:rPr lang="en-US" dirty="0" smtClean="0">
                <a:latin typeface="Calibri"/>
                <a:cs typeface="Calibri"/>
              </a:rPr>
              <a:t>Runs full trust </a:t>
            </a:r>
          </a:p>
          <a:p>
            <a:pPr marL="903288"/>
            <a:r>
              <a:rPr lang="en-US" dirty="0" smtClean="0">
                <a:latin typeface="Calibri"/>
                <a:cs typeface="Calibri"/>
              </a:rPr>
              <a:t>Can listen to TCP incoming requests</a:t>
            </a:r>
            <a:endParaRPr lang="en-US" dirty="0">
              <a:latin typeface="Calibri"/>
              <a:cs typeface="Calibri"/>
            </a:endParaRPr>
          </a:p>
        </p:txBody>
      </p:sp>
      <p:pic>
        <p:nvPicPr>
          <p:cNvPr id="38915" name="Picture 3"/>
          <p:cNvPicPr>
            <a:picLocks noChangeAspect="1" noChangeArrowheads="1"/>
          </p:cNvPicPr>
          <p:nvPr/>
        </p:nvPicPr>
        <p:blipFill>
          <a:blip r:embed="rId3"/>
          <a:srcRect/>
          <a:stretch>
            <a:fillRect/>
          </a:stretch>
        </p:blipFill>
        <p:spPr bwMode="auto">
          <a:xfrm>
            <a:off x="9144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476500" y="152400"/>
            <a:ext cx="9448800" cy="2095500"/>
          </a:xfrm>
          <a:ln/>
        </p:spPr>
        <p:txBody>
          <a:bodyPr/>
          <a:lstStyle/>
          <a:p>
            <a:pPr algn="l"/>
            <a:r>
              <a:rPr lang="en-US" dirty="0" smtClean="0"/>
              <a:t>Configuration</a:t>
            </a:r>
            <a:endParaRPr lang="en-US" dirty="0"/>
          </a:p>
        </p:txBody>
      </p:sp>
      <p:sp>
        <p:nvSpPr>
          <p:cNvPr id="34818" name="Rectangle 2"/>
          <p:cNvSpPr>
            <a:spLocks noGrp="1" noChangeArrowheads="1"/>
          </p:cNvSpPr>
          <p:nvPr>
            <p:ph idx="1"/>
          </p:nvPr>
        </p:nvSpPr>
        <p:spPr>
          <a:ln/>
        </p:spPr>
        <p:txBody>
          <a:bodyPr anchor="t"/>
          <a:lstStyle/>
          <a:p>
            <a:pPr>
              <a:spcBef>
                <a:spcPts val="1200"/>
              </a:spcBef>
            </a:pPr>
            <a:r>
              <a:rPr lang="en-US" sz="3600" dirty="0" smtClean="0">
                <a:latin typeface="Calibri"/>
                <a:cs typeface="Calibri"/>
              </a:rPr>
              <a:t>Service Configuration</a:t>
            </a:r>
          </a:p>
          <a:p>
            <a:pPr lvl="1">
              <a:spcBef>
                <a:spcPts val="1200"/>
              </a:spcBef>
            </a:pPr>
            <a:r>
              <a:rPr lang="en-US" sz="3600" dirty="0" err="1" smtClean="0">
                <a:latin typeface="Calibri"/>
                <a:cs typeface="Calibri"/>
              </a:rPr>
              <a:t>Serviceconfiguration.csdef</a:t>
            </a:r>
            <a:r>
              <a:rPr lang="en-US" sz="3600" dirty="0" smtClean="0">
                <a:latin typeface="Calibri"/>
                <a:cs typeface="Calibri"/>
              </a:rPr>
              <a:t> – Service Model</a:t>
            </a:r>
          </a:p>
          <a:p>
            <a:pPr lvl="1">
              <a:spcBef>
                <a:spcPts val="1200"/>
              </a:spcBef>
            </a:pPr>
            <a:r>
              <a:rPr lang="en-US" sz="3600" dirty="0" err="1" smtClean="0">
                <a:latin typeface="Calibri"/>
                <a:cs typeface="Calibri"/>
              </a:rPr>
              <a:t>ServiceConfiguration.cscfg</a:t>
            </a:r>
            <a:r>
              <a:rPr lang="en-US" sz="3600" dirty="0" smtClean="0">
                <a:latin typeface="Calibri"/>
                <a:cs typeface="Calibri"/>
              </a:rPr>
              <a:t> – instance data</a:t>
            </a:r>
          </a:p>
          <a:p>
            <a:pPr>
              <a:spcBef>
                <a:spcPts val="1200"/>
              </a:spcBef>
            </a:pPr>
            <a:endParaRPr lang="en-US" sz="3600" dirty="0" smtClean="0">
              <a:latin typeface="Calibri"/>
              <a:cs typeface="Calibri"/>
            </a:endParaRPr>
          </a:p>
          <a:p>
            <a:pPr>
              <a:spcBef>
                <a:spcPts val="1200"/>
              </a:spcBef>
            </a:pPr>
            <a:r>
              <a:rPr lang="en-US" sz="3600" dirty="0" err="1" smtClean="0">
                <a:latin typeface="Calibri"/>
                <a:cs typeface="Calibri"/>
              </a:rPr>
              <a:t>RoleEnvironment.GetConfigurationSettingValue</a:t>
            </a:r>
            <a:r>
              <a:rPr lang="en-US" sz="3600" dirty="0" smtClean="0">
                <a:latin typeface="Calibri"/>
                <a:cs typeface="Calibri"/>
              </a:rPr>
              <a:t>()</a:t>
            </a:r>
          </a:p>
          <a:p>
            <a:pPr>
              <a:spcBef>
                <a:spcPts val="1200"/>
              </a:spcBef>
            </a:pPr>
            <a:endParaRPr lang="en-US" sz="3600" dirty="0" smtClean="0">
              <a:latin typeface="Calibri"/>
              <a:cs typeface="Calibri"/>
            </a:endParaRPr>
          </a:p>
          <a:p>
            <a:pPr>
              <a:spcBef>
                <a:spcPts val="1200"/>
              </a:spcBef>
            </a:pPr>
            <a:r>
              <a:rPr lang="en-US" sz="3600" dirty="0" smtClean="0">
                <a:latin typeface="Calibri"/>
                <a:cs typeface="Calibri"/>
              </a:rPr>
              <a:t>Don’t use </a:t>
            </a:r>
            <a:r>
              <a:rPr lang="en-US" sz="3600" dirty="0" err="1" smtClean="0">
                <a:latin typeface="Calibri"/>
                <a:cs typeface="Calibri"/>
              </a:rPr>
              <a:t>web.config</a:t>
            </a:r>
            <a:r>
              <a:rPr lang="en-US" sz="3600" dirty="0" smtClean="0">
                <a:latin typeface="Calibri"/>
                <a:cs typeface="Calibri"/>
              </a:rPr>
              <a:t> for values you wish to change at runtime</a:t>
            </a:r>
          </a:p>
          <a:p>
            <a:pPr lvl="1">
              <a:spcBef>
                <a:spcPts val="1200"/>
              </a:spcBef>
            </a:pPr>
            <a:r>
              <a:rPr lang="en-US" sz="3600" dirty="0" err="1" smtClean="0">
                <a:latin typeface="Calibri"/>
                <a:cs typeface="Calibri"/>
              </a:rPr>
              <a:t>Web.config</a:t>
            </a:r>
            <a:r>
              <a:rPr lang="en-US" sz="3600" dirty="0" smtClean="0">
                <a:latin typeface="Calibri"/>
                <a:cs typeface="Calibri"/>
              </a:rPr>
              <a:t> change requires re-deploy</a:t>
            </a:r>
            <a:endParaRPr lang="en-US" sz="3600" dirty="0">
              <a:latin typeface="Calibri"/>
              <a:cs typeface="Calibri"/>
            </a:endParaRPr>
          </a:p>
        </p:txBody>
      </p:sp>
      <p:pic>
        <p:nvPicPr>
          <p:cNvPr id="6" name="Picture 5" descr="preferences.png"/>
          <p:cNvPicPr>
            <a:picLocks noChangeAspect="1"/>
          </p:cNvPicPr>
          <p:nvPr/>
        </p:nvPicPr>
        <p:blipFill>
          <a:blip r:embed="rId3"/>
          <a:stretch>
            <a:fillRect/>
          </a:stretch>
        </p:blipFill>
        <p:spPr>
          <a:xfrm>
            <a:off x="8636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476500" y="152400"/>
            <a:ext cx="9448800" cy="2095500"/>
          </a:xfrm>
          <a:ln/>
        </p:spPr>
        <p:txBody>
          <a:bodyPr/>
          <a:lstStyle/>
          <a:p>
            <a:pPr algn="l"/>
            <a:r>
              <a:rPr lang="en-US"/>
              <a:t>Deployment</a:t>
            </a:r>
          </a:p>
        </p:txBody>
      </p:sp>
      <p:pic>
        <p:nvPicPr>
          <p:cNvPr id="39939" name="Picture 3"/>
          <p:cNvPicPr>
            <a:picLocks noChangeAspect="1" noChangeArrowheads="1"/>
          </p:cNvPicPr>
          <p:nvPr/>
        </p:nvPicPr>
        <p:blipFill>
          <a:blip r:embed="rId2"/>
          <a:srcRect/>
          <a:stretch>
            <a:fillRect/>
          </a:stretch>
        </p:blipFill>
        <p:spPr bwMode="auto">
          <a:xfrm>
            <a:off x="876300" y="520700"/>
            <a:ext cx="1625600" cy="1625600"/>
          </a:xfrm>
          <a:prstGeom prst="rect">
            <a:avLst/>
          </a:prstGeom>
          <a:noFill/>
          <a:ln w="12700" cap="flat">
            <a:noFill/>
            <a:miter lim="800000"/>
            <a:headEnd/>
            <a:tailEnd/>
          </a:ln>
        </p:spPr>
      </p:pic>
      <p:sp>
        <p:nvSpPr>
          <p:cNvPr id="5" name="Rounded Rectangle 4"/>
          <p:cNvSpPr/>
          <p:nvPr/>
        </p:nvSpPr>
        <p:spPr bwMode="auto">
          <a:xfrm>
            <a:off x="1342176" y="2362200"/>
            <a:ext cx="2409712" cy="1129553"/>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ServicePackage</a:t>
            </a:r>
          </a:p>
        </p:txBody>
      </p:sp>
      <p:sp>
        <p:nvSpPr>
          <p:cNvPr id="6" name="Rounded Rectangle 5"/>
          <p:cNvSpPr/>
          <p:nvPr/>
        </p:nvSpPr>
        <p:spPr bwMode="auto">
          <a:xfrm>
            <a:off x="1342176" y="3653110"/>
            <a:ext cx="2441985" cy="355003"/>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rgbClr val="FFFFFF"/>
                </a:solidFill>
                <a:effectLst>
                  <a:outerShdw blurRad="38100" dist="38100" dir="2700000" algn="tl">
                    <a:srgbClr val="000000">
                      <a:alpha val="43137"/>
                    </a:srgbClr>
                  </a:outerShdw>
                </a:effectLst>
                <a:latin typeface="Calibri" pitchFamily="34" charset="0"/>
              </a:rPr>
              <a:t>ServiceConfiguration</a:t>
            </a:r>
          </a:p>
        </p:txBody>
      </p:sp>
      <p:sp>
        <p:nvSpPr>
          <p:cNvPr id="7" name="Cloud 6"/>
          <p:cNvSpPr/>
          <p:nvPr/>
        </p:nvSpPr>
        <p:spPr bwMode="auto">
          <a:xfrm>
            <a:off x="5654917" y="6986137"/>
            <a:ext cx="4711850" cy="1678193"/>
          </a:xfrm>
          <a:prstGeom prst="cloud">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pic>
        <p:nvPicPr>
          <p:cNvPr id="8"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6615355" y="7645997"/>
            <a:ext cx="642451" cy="642451"/>
          </a:xfrm>
          <a:prstGeom prst="rect">
            <a:avLst/>
          </a:prstGeom>
          <a:noFill/>
        </p:spPr>
      </p:pic>
      <p:pic>
        <p:nvPicPr>
          <p:cNvPr id="9"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6197600" y="7239000"/>
            <a:ext cx="642451" cy="642451"/>
          </a:xfrm>
          <a:prstGeom prst="rect">
            <a:avLst/>
          </a:prstGeom>
          <a:noFill/>
        </p:spPr>
      </p:pic>
      <p:pic>
        <p:nvPicPr>
          <p:cNvPr id="10"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7004423" y="7023846"/>
            <a:ext cx="642451" cy="642451"/>
          </a:xfrm>
          <a:prstGeom prst="rect">
            <a:avLst/>
          </a:prstGeom>
          <a:noFill/>
        </p:spPr>
      </p:pic>
      <p:pic>
        <p:nvPicPr>
          <p:cNvPr id="11"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8736405" y="6862482"/>
            <a:ext cx="642451" cy="642451"/>
          </a:xfrm>
          <a:prstGeom prst="rect">
            <a:avLst/>
          </a:prstGeom>
          <a:noFill/>
        </p:spPr>
      </p:pic>
      <p:pic>
        <p:nvPicPr>
          <p:cNvPr id="12"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7832762" y="6980816"/>
            <a:ext cx="642451" cy="642451"/>
          </a:xfrm>
          <a:prstGeom prst="rect">
            <a:avLst/>
          </a:prstGeom>
          <a:noFill/>
        </p:spPr>
      </p:pic>
      <p:pic>
        <p:nvPicPr>
          <p:cNvPr id="13"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7380941" y="7723093"/>
            <a:ext cx="642451" cy="642451"/>
          </a:xfrm>
          <a:prstGeom prst="rect">
            <a:avLst/>
          </a:prstGeom>
          <a:noFill/>
        </p:spPr>
      </p:pic>
      <p:pic>
        <p:nvPicPr>
          <p:cNvPr id="14"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8166250" y="7540214"/>
            <a:ext cx="642451" cy="642451"/>
          </a:xfrm>
          <a:prstGeom prst="rect">
            <a:avLst/>
          </a:prstGeom>
          <a:noFill/>
        </p:spPr>
      </p:pic>
      <p:pic>
        <p:nvPicPr>
          <p:cNvPr id="15" name="Picture 3" descr="C:\Users\daiken\AppData\Local\Microsoft\Windows\Temporary Internet Files\Content.IE5\BAEFIS85\MCj04348450000[1].png"/>
          <p:cNvPicPr>
            <a:picLocks noChangeAspect="1" noChangeArrowheads="1"/>
          </p:cNvPicPr>
          <p:nvPr/>
        </p:nvPicPr>
        <p:blipFill>
          <a:blip r:embed="rId3"/>
          <a:srcRect/>
          <a:stretch>
            <a:fillRect/>
          </a:stretch>
        </p:blipFill>
        <p:spPr bwMode="auto">
          <a:xfrm>
            <a:off x="8930041" y="7411122"/>
            <a:ext cx="642451" cy="642451"/>
          </a:xfrm>
          <a:prstGeom prst="rect">
            <a:avLst/>
          </a:prstGeom>
          <a:noFill/>
        </p:spPr>
      </p:pic>
      <p:sp>
        <p:nvSpPr>
          <p:cNvPr id="16" name="Down Arrow 15"/>
          <p:cNvSpPr/>
          <p:nvPr/>
        </p:nvSpPr>
        <p:spPr bwMode="auto">
          <a:xfrm>
            <a:off x="7645400" y="5486400"/>
            <a:ext cx="1143367" cy="742277"/>
          </a:xfrm>
          <a:prstGeom prst="downArrow">
            <a:avLst/>
          </a:prstGeom>
          <a:solidFill>
            <a:srgbClr val="FF66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7" name="Down Arrow 16"/>
          <p:cNvSpPr/>
          <p:nvPr/>
        </p:nvSpPr>
        <p:spPr bwMode="auto">
          <a:xfrm rot="16200000">
            <a:off x="3688240" y="2732434"/>
            <a:ext cx="1099074" cy="742277"/>
          </a:xfrm>
          <a:prstGeom prst="downArrow">
            <a:avLst>
              <a:gd name="adj1" fmla="val 34339"/>
              <a:gd name="adj2" fmla="val 50000"/>
            </a:avLst>
          </a:prstGeom>
          <a:solidFill>
            <a:srgbClr val="FF66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pic>
        <p:nvPicPr>
          <p:cNvPr id="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0" y="2362200"/>
            <a:ext cx="6502978"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476500" y="152400"/>
            <a:ext cx="9448800" cy="2095500"/>
          </a:xfrm>
          <a:ln/>
        </p:spPr>
        <p:txBody>
          <a:bodyPr/>
          <a:lstStyle/>
          <a:p>
            <a:pPr algn="l"/>
            <a:r>
              <a:rPr lang="en-US" dirty="0" smtClean="0"/>
              <a:t>Decoupling</a:t>
            </a:r>
            <a:endParaRPr lang="en-US" dirty="0"/>
          </a:p>
        </p:txBody>
      </p:sp>
      <p:sp>
        <p:nvSpPr>
          <p:cNvPr id="20" name="Content Placeholder 2"/>
          <p:cNvSpPr>
            <a:spLocks noGrp="1"/>
          </p:cNvSpPr>
          <p:nvPr>
            <p:ph idx="1"/>
          </p:nvPr>
        </p:nvSpPr>
        <p:spPr>
          <a:xfrm>
            <a:off x="787400" y="2209800"/>
            <a:ext cx="11150600" cy="6664325"/>
          </a:xfrm>
        </p:spPr>
        <p:txBody>
          <a:bodyPr anchor="t"/>
          <a:lstStyle/>
          <a:p>
            <a:endParaRPr lang="en-US" dirty="0" smtClean="0"/>
          </a:p>
          <a:p>
            <a:r>
              <a:rPr lang="en-US" dirty="0" smtClean="0"/>
              <a:t>Use Queues to Decouple</a:t>
            </a:r>
          </a:p>
          <a:p>
            <a:r>
              <a:rPr lang="en-US" dirty="0" smtClean="0"/>
              <a:t>Design for </a:t>
            </a:r>
            <a:r>
              <a:rPr lang="en-US" dirty="0" err="1" smtClean="0"/>
              <a:t>Idempotency</a:t>
            </a:r>
            <a:endParaRPr lang="en-US" dirty="0" smtClean="0"/>
          </a:p>
          <a:p>
            <a:pPr lvl="1"/>
            <a:r>
              <a:rPr lang="en-US" dirty="0" smtClean="0"/>
              <a:t>Multiple instances of same message/operation does not change the result</a:t>
            </a:r>
          </a:p>
          <a:p>
            <a:r>
              <a:rPr lang="en-US" dirty="0" smtClean="0"/>
              <a:t>Ordering is important to deal with</a:t>
            </a:r>
            <a:endParaRPr lang="en-US" dirty="0"/>
          </a:p>
        </p:txBody>
      </p:sp>
      <p:pic>
        <p:nvPicPr>
          <p:cNvPr id="5" name="Picture 4" descr="node.png"/>
          <p:cNvPicPr>
            <a:picLocks noChangeAspect="1"/>
          </p:cNvPicPr>
          <p:nvPr/>
        </p:nvPicPr>
        <p:blipFill>
          <a:blip r:embed="rId3"/>
          <a:stretch>
            <a:fillRect/>
          </a:stretch>
        </p:blipFill>
        <p:spPr>
          <a:xfrm>
            <a:off x="8636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2476500" y="152400"/>
            <a:ext cx="9448800" cy="2095500"/>
          </a:xfrm>
          <a:ln/>
        </p:spPr>
        <p:txBody>
          <a:bodyPr/>
          <a:lstStyle/>
          <a:p>
            <a:pPr algn="l"/>
            <a:r>
              <a:rPr lang="en-US" dirty="0" smtClean="0"/>
              <a:t>Upgrading</a:t>
            </a:r>
            <a:endParaRPr lang="en-US" dirty="0"/>
          </a:p>
        </p:txBody>
      </p:sp>
      <p:sp>
        <p:nvSpPr>
          <p:cNvPr id="20" name="Content Placeholder 2"/>
          <p:cNvSpPr>
            <a:spLocks noGrp="1"/>
          </p:cNvSpPr>
          <p:nvPr>
            <p:ph idx="1"/>
          </p:nvPr>
        </p:nvSpPr>
        <p:spPr>
          <a:xfrm>
            <a:off x="787400" y="2209800"/>
            <a:ext cx="11150600" cy="6664325"/>
          </a:xfrm>
        </p:spPr>
        <p:txBody>
          <a:bodyPr anchor="t"/>
          <a:lstStyle/>
          <a:p>
            <a:r>
              <a:rPr lang="en-US" sz="2400" dirty="0" smtClean="0">
                <a:latin typeface="Calibri"/>
                <a:cs typeface="Calibri"/>
              </a:rPr>
              <a:t>Two Models:  VIP Swap and In-Place Upgrade</a:t>
            </a:r>
          </a:p>
          <a:p>
            <a:r>
              <a:rPr lang="en-US" sz="2400" dirty="0" smtClean="0">
                <a:latin typeface="Calibri"/>
                <a:cs typeface="Calibri"/>
              </a:rPr>
              <a:t>VIP Swap:</a:t>
            </a:r>
          </a:p>
          <a:p>
            <a:pPr lvl="1"/>
            <a:r>
              <a:rPr lang="en-US" sz="2400" dirty="0" smtClean="0">
                <a:latin typeface="Calibri"/>
                <a:cs typeface="Calibri"/>
              </a:rPr>
              <a:t>Uses Staging and Production environments.</a:t>
            </a:r>
          </a:p>
          <a:p>
            <a:pPr lvl="1"/>
            <a:r>
              <a:rPr lang="en-US" sz="2400" dirty="0" smtClean="0">
                <a:latin typeface="Calibri"/>
                <a:cs typeface="Calibri"/>
              </a:rPr>
              <a:t>Allows to quickly swap environments.</a:t>
            </a:r>
          </a:p>
          <a:p>
            <a:pPr lvl="1"/>
            <a:r>
              <a:rPr lang="en-US" sz="2400" dirty="0" smtClean="0">
                <a:latin typeface="Calibri"/>
                <a:cs typeface="Calibri"/>
              </a:rPr>
              <a:t>Production: v1 </a:t>
            </a:r>
            <a:r>
              <a:rPr lang="en-US" sz="2400" dirty="0" smtClean="0">
                <a:latin typeface="Calibri"/>
                <a:cs typeface="Calibri"/>
                <a:sym typeface="Wingdings" pitchFamily="2" charset="2"/>
              </a:rPr>
              <a:t> Staging: v2, after swap then Production: v2  Staging: v1.</a:t>
            </a:r>
          </a:p>
          <a:p>
            <a:r>
              <a:rPr lang="en-US" sz="2400" dirty="0" smtClean="0">
                <a:latin typeface="Calibri"/>
                <a:cs typeface="Calibri"/>
                <a:sym typeface="Wingdings" pitchFamily="2" charset="2"/>
              </a:rPr>
              <a:t>In-Place Upgrade</a:t>
            </a:r>
          </a:p>
          <a:p>
            <a:pPr lvl="1"/>
            <a:r>
              <a:rPr lang="en-US" sz="2400" dirty="0" smtClean="0">
                <a:latin typeface="Calibri"/>
                <a:cs typeface="Calibri"/>
              </a:rPr>
              <a:t>Performs a rolling upgrade on live service.</a:t>
            </a:r>
          </a:p>
          <a:p>
            <a:pPr lvl="1"/>
            <a:r>
              <a:rPr lang="en-US" sz="2400" dirty="0" smtClean="0">
                <a:latin typeface="Calibri"/>
                <a:cs typeface="Calibri"/>
              </a:rPr>
              <a:t>Entire service or a single role</a:t>
            </a:r>
          </a:p>
          <a:p>
            <a:pPr lvl="1"/>
            <a:r>
              <a:rPr lang="en-US" sz="2400" dirty="0" smtClean="0">
                <a:latin typeface="Calibri"/>
                <a:cs typeface="Calibri"/>
              </a:rPr>
              <a:t>Manual or Automatic across update domains</a:t>
            </a:r>
            <a:endParaRPr lang="en-US" sz="2400" dirty="0">
              <a:latin typeface="Calibri"/>
              <a:cs typeface="Calibri"/>
            </a:endParaRPr>
          </a:p>
        </p:txBody>
      </p:sp>
      <p:pic>
        <p:nvPicPr>
          <p:cNvPr id="39939" name="Picture 3"/>
          <p:cNvPicPr>
            <a:picLocks noChangeAspect="1" noChangeArrowheads="1"/>
          </p:cNvPicPr>
          <p:nvPr/>
        </p:nvPicPr>
        <p:blipFill>
          <a:blip r:embed="rId3"/>
          <a:srcRect/>
          <a:stretch>
            <a:fillRect/>
          </a:stretch>
        </p:blipFill>
        <p:spPr bwMode="auto">
          <a:xfrm>
            <a:off x="876300" y="520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srcRect/>
          <a:stretch>
            <a:fillRect/>
          </a:stretch>
        </p:blipFill>
        <p:spPr bwMode="auto">
          <a:xfrm>
            <a:off x="5359400" y="2971800"/>
            <a:ext cx="2097087" cy="27813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673100" y="4533900"/>
            <a:ext cx="11658600" cy="2095500"/>
          </a:xfrm>
          <a:ln/>
        </p:spPr>
        <p:txBody>
          <a:bodyPr/>
          <a:lstStyle/>
          <a:p>
            <a:r>
              <a:rPr lang="en-US"/>
              <a:t>AppFabric</a:t>
            </a:r>
          </a:p>
        </p:txBody>
      </p:sp>
      <p:pic>
        <p:nvPicPr>
          <p:cNvPr id="54274" name="Picture 2"/>
          <p:cNvPicPr>
            <a:picLocks noChangeAspect="1" noChangeArrowheads="1"/>
          </p:cNvPicPr>
          <p:nvPr/>
        </p:nvPicPr>
        <p:blipFill>
          <a:blip r:embed="rId2"/>
          <a:srcRect/>
          <a:stretch>
            <a:fillRect/>
          </a:stretch>
        </p:blipFill>
        <p:spPr bwMode="auto">
          <a:xfrm>
            <a:off x="5689600" y="32893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476500" y="152400"/>
            <a:ext cx="9448800" cy="2095500"/>
          </a:xfrm>
          <a:ln/>
        </p:spPr>
        <p:txBody>
          <a:bodyPr/>
          <a:lstStyle/>
          <a:p>
            <a:pPr algn="l"/>
            <a:r>
              <a:rPr lang="en-US"/>
              <a:t>Access Control</a:t>
            </a:r>
          </a:p>
        </p:txBody>
      </p:sp>
      <p:sp>
        <p:nvSpPr>
          <p:cNvPr id="55298" name="Rectangle 2"/>
          <p:cNvSpPr>
            <a:spLocks noGrp="1" noChangeArrowheads="1"/>
          </p:cNvSpPr>
          <p:nvPr>
            <p:ph idx="1"/>
          </p:nvPr>
        </p:nvSpPr>
        <p:spPr>
          <a:ln/>
        </p:spPr>
        <p:txBody>
          <a:bodyPr/>
          <a:lstStyle/>
          <a:p>
            <a:pPr marL="903288"/>
            <a:r>
              <a:rPr lang="en-US" dirty="0" smtClean="0">
                <a:latin typeface="Calibri"/>
                <a:cs typeface="Calibri"/>
              </a:rPr>
              <a:t>Federate users from existing AD</a:t>
            </a:r>
          </a:p>
          <a:p>
            <a:pPr marL="903288"/>
            <a:r>
              <a:rPr lang="en-US" dirty="0" smtClean="0">
                <a:latin typeface="Calibri"/>
                <a:cs typeface="Calibri"/>
              </a:rPr>
              <a:t>Services can use for SSO</a:t>
            </a:r>
          </a:p>
          <a:p>
            <a:pPr marL="903288"/>
            <a:r>
              <a:rPr lang="en-US" dirty="0" smtClean="0">
                <a:latin typeface="Calibri"/>
                <a:cs typeface="Calibri"/>
              </a:rPr>
              <a:t>Service Bus can use for authentication</a:t>
            </a:r>
            <a:endParaRPr lang="en-US" dirty="0">
              <a:latin typeface="Calibri"/>
              <a:cs typeface="Calibri"/>
            </a:endParaRPr>
          </a:p>
        </p:txBody>
      </p:sp>
      <p:pic>
        <p:nvPicPr>
          <p:cNvPr id="55299"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txBox="1">
            <a:spLocks noChangeArrowheads="1"/>
          </p:cNvSpPr>
          <p:nvPr/>
        </p:nvSpPr>
        <p:spPr bwMode="auto">
          <a:xfrm>
            <a:off x="2476500" y="152400"/>
            <a:ext cx="9448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Cloud </a:t>
            </a:r>
            <a:r>
              <a:rPr lang="en-US" dirty="0">
                <a:cs typeface="Calibri" pitchFamily="34" charset="0"/>
              </a:rPr>
              <a:t>O</a:t>
            </a:r>
            <a:r>
              <a:rPr lang="en-US" dirty="0" smtClean="0">
                <a:cs typeface="Calibri" pitchFamily="34" charset="0"/>
              </a:rPr>
              <a:t>fferings</a:t>
            </a:r>
            <a:endParaRPr lang="en-US" dirty="0">
              <a:cs typeface="Calibri" pitchFamily="34" charset="0"/>
            </a:endParaRPr>
          </a:p>
        </p:txBody>
      </p:sp>
      <p:pic>
        <p:nvPicPr>
          <p:cNvPr id="4" name="Picture 2"/>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grpSp>
        <p:nvGrpSpPr>
          <p:cNvPr id="23" name="Group 22"/>
          <p:cNvGrpSpPr/>
          <p:nvPr/>
        </p:nvGrpSpPr>
        <p:grpSpPr>
          <a:xfrm>
            <a:off x="6430392" y="1996480"/>
            <a:ext cx="5760640" cy="7344816"/>
            <a:chOff x="7078464" y="1924472"/>
            <a:chExt cx="5760640" cy="7344816"/>
          </a:xfrm>
          <a:scene3d>
            <a:camera prst="perspectiveContrastingLeftFacing"/>
            <a:lightRig rig="threePt" dir="t"/>
          </a:scene3d>
        </p:grpSpPr>
        <p:sp>
          <p:nvSpPr>
            <p:cNvPr id="7" name="Rounded Rectangle 6"/>
            <p:cNvSpPr/>
            <p:nvPr/>
          </p:nvSpPr>
          <p:spPr bwMode="auto">
            <a:xfrm>
              <a:off x="7078464" y="1924472"/>
              <a:ext cx="5760640" cy="734481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bg1"/>
                  </a:solidFill>
                  <a:effectLst/>
                  <a:latin typeface="Verdana"/>
                  <a:ea typeface="ヒラギノ明朝 ProN W3" charset="-128"/>
                  <a:cs typeface="Verdana"/>
                  <a:sym typeface="American Typewriter" charset="0"/>
                </a:rPr>
                <a:t>Limited Stack</a:t>
              </a:r>
              <a:endParaRPr kumimoji="0" lang="en-US" sz="3600" b="0" i="0" u="none" strike="noStrike" cap="none" normalizeH="0" baseline="0" dirty="0">
                <a:ln>
                  <a:noFill/>
                </a:ln>
                <a:solidFill>
                  <a:schemeClr val="bg1"/>
                </a:solidFill>
                <a:effectLst/>
                <a:latin typeface="Verdana"/>
                <a:ea typeface="ヒラギノ明朝 ProN W3" charset="-128"/>
                <a:cs typeface="Verdana"/>
                <a:sym typeface="American Typewriter" charset="0"/>
              </a:endParaRPr>
            </a:p>
          </p:txBody>
        </p:sp>
        <p:grpSp>
          <p:nvGrpSpPr>
            <p:cNvPr id="21" name="Group 20"/>
            <p:cNvGrpSpPr/>
            <p:nvPr/>
          </p:nvGrpSpPr>
          <p:grpSpPr>
            <a:xfrm>
              <a:off x="7582520" y="2932584"/>
              <a:ext cx="5003800" cy="5673663"/>
              <a:chOff x="7582520" y="2932584"/>
              <a:chExt cx="5003800" cy="5673663"/>
            </a:xfrm>
          </p:grpSpPr>
          <p:pic>
            <p:nvPicPr>
              <p:cNvPr id="5" name="Picture 4"/>
              <p:cNvPicPr>
                <a:picLocks noChangeAspect="1"/>
              </p:cNvPicPr>
              <p:nvPr/>
            </p:nvPicPr>
            <p:blipFill>
              <a:blip r:embed="rId3"/>
              <a:stretch>
                <a:fillRect/>
              </a:stretch>
            </p:blipFill>
            <p:spPr>
              <a:xfrm>
                <a:off x="7582520" y="7397080"/>
                <a:ext cx="2902000" cy="1209167"/>
              </a:xfrm>
              <a:prstGeom prst="rect">
                <a:avLst/>
              </a:prstGeom>
            </p:spPr>
          </p:pic>
          <p:pic>
            <p:nvPicPr>
              <p:cNvPr id="9" name="Picture 8"/>
              <p:cNvPicPr>
                <a:picLocks noChangeAspect="1"/>
              </p:cNvPicPr>
              <p:nvPr/>
            </p:nvPicPr>
            <p:blipFill>
              <a:blip r:embed="rId4"/>
              <a:stretch>
                <a:fillRect/>
              </a:stretch>
            </p:blipFill>
            <p:spPr>
              <a:xfrm>
                <a:off x="7582520" y="2932584"/>
                <a:ext cx="3048000" cy="1016000"/>
              </a:xfrm>
              <a:prstGeom prst="rect">
                <a:avLst/>
              </a:prstGeom>
            </p:spPr>
          </p:pic>
          <p:pic>
            <p:nvPicPr>
              <p:cNvPr id="10" name="Picture 9"/>
              <p:cNvPicPr>
                <a:picLocks noChangeAspect="1"/>
              </p:cNvPicPr>
              <p:nvPr/>
            </p:nvPicPr>
            <p:blipFill>
              <a:blip r:embed="rId5"/>
              <a:stretch>
                <a:fillRect/>
              </a:stretch>
            </p:blipFill>
            <p:spPr>
              <a:xfrm>
                <a:off x="7582520" y="4156720"/>
                <a:ext cx="3987800" cy="1587500"/>
              </a:xfrm>
              <a:prstGeom prst="rect">
                <a:avLst/>
              </a:prstGeom>
            </p:spPr>
          </p:pic>
          <p:pic>
            <p:nvPicPr>
              <p:cNvPr id="11" name="Picture 10"/>
              <p:cNvPicPr>
                <a:picLocks noChangeAspect="1"/>
              </p:cNvPicPr>
              <p:nvPr/>
            </p:nvPicPr>
            <p:blipFill>
              <a:blip r:embed="rId6"/>
              <a:stretch>
                <a:fillRect/>
              </a:stretch>
            </p:blipFill>
            <p:spPr>
              <a:xfrm>
                <a:off x="7582520" y="5956920"/>
                <a:ext cx="5003800" cy="1117600"/>
              </a:xfrm>
              <a:prstGeom prst="rect">
                <a:avLst/>
              </a:prstGeom>
            </p:spPr>
          </p:pic>
        </p:grpSp>
      </p:grpSp>
      <p:grpSp>
        <p:nvGrpSpPr>
          <p:cNvPr id="22" name="Group 21"/>
          <p:cNvGrpSpPr/>
          <p:nvPr/>
        </p:nvGrpSpPr>
        <p:grpSpPr>
          <a:xfrm>
            <a:off x="1461840" y="2068488"/>
            <a:ext cx="6120680" cy="7344816"/>
            <a:chOff x="741760" y="1924472"/>
            <a:chExt cx="6120680" cy="7344816"/>
          </a:xfrm>
          <a:scene3d>
            <a:camera prst="perspectiveContrastingRightFacing"/>
            <a:lightRig rig="threePt" dir="t"/>
          </a:scene3d>
        </p:grpSpPr>
        <p:sp>
          <p:nvSpPr>
            <p:cNvPr id="19" name="Rounded Rectangle 18"/>
            <p:cNvSpPr/>
            <p:nvPr/>
          </p:nvSpPr>
          <p:spPr bwMode="auto">
            <a:xfrm>
              <a:off x="741760" y="1924472"/>
              <a:ext cx="6120680" cy="734481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bg1"/>
                  </a:solidFill>
                  <a:effectLst/>
                  <a:latin typeface="Verdana"/>
                  <a:ea typeface="ヒラギノ明朝 ProN W3" charset="-128"/>
                  <a:cs typeface="Verdana"/>
                  <a:sym typeface="American Typewriter" charset="0"/>
                </a:rPr>
                <a:t>Full Platform Stack</a:t>
              </a:r>
              <a:endParaRPr kumimoji="0" lang="en-US" sz="3600" b="0" i="0" u="none" strike="noStrike" cap="none" normalizeH="0" baseline="0" dirty="0">
                <a:ln>
                  <a:noFill/>
                </a:ln>
                <a:solidFill>
                  <a:schemeClr val="bg1"/>
                </a:solidFill>
                <a:effectLst/>
                <a:latin typeface="Verdana"/>
                <a:ea typeface="ヒラギノ明朝 ProN W3" charset="-128"/>
                <a:cs typeface="Verdana"/>
                <a:sym typeface="American Typewriter" charset="0"/>
              </a:endParaRPr>
            </a:p>
          </p:txBody>
        </p:sp>
        <p:pic>
          <p:nvPicPr>
            <p:cNvPr id="6" name="Picture 5"/>
            <p:cNvPicPr>
              <a:picLocks noChangeAspect="1"/>
            </p:cNvPicPr>
            <p:nvPr/>
          </p:nvPicPr>
          <p:blipFill>
            <a:blip r:embed="rId7"/>
            <a:stretch>
              <a:fillRect/>
            </a:stretch>
          </p:blipFill>
          <p:spPr>
            <a:xfrm>
              <a:off x="885776" y="6172944"/>
              <a:ext cx="4896544" cy="1213398"/>
            </a:xfrm>
            <a:prstGeom prst="rect">
              <a:avLst/>
            </a:prstGeom>
          </p:spPr>
        </p:pic>
        <p:pic>
          <p:nvPicPr>
            <p:cNvPr id="8" name="Picture 7"/>
            <p:cNvPicPr>
              <a:picLocks noChangeAspect="1"/>
            </p:cNvPicPr>
            <p:nvPr/>
          </p:nvPicPr>
          <p:blipFill>
            <a:blip r:embed="rId8"/>
            <a:stretch>
              <a:fillRect/>
            </a:stretch>
          </p:blipFill>
          <p:spPr>
            <a:xfrm>
              <a:off x="885776" y="4300736"/>
              <a:ext cx="3810000" cy="1549400"/>
            </a:xfrm>
            <a:prstGeom prst="rect">
              <a:avLst/>
            </a:prstGeom>
          </p:spPr>
        </p:pic>
        <p:pic>
          <p:nvPicPr>
            <p:cNvPr id="13" name="Picture 12"/>
            <p:cNvPicPr>
              <a:picLocks noChangeAspect="1"/>
            </p:cNvPicPr>
            <p:nvPr/>
          </p:nvPicPr>
          <p:blipFill>
            <a:blip r:embed="rId9"/>
            <a:stretch>
              <a:fillRect/>
            </a:stretch>
          </p:blipFill>
          <p:spPr>
            <a:xfrm>
              <a:off x="885776" y="2932584"/>
              <a:ext cx="5768064" cy="1080120"/>
            </a:xfrm>
            <a:prstGeom prst="rect">
              <a:avLst/>
            </a:prstGeom>
          </p:spPr>
        </p:pic>
        <p:pic>
          <p:nvPicPr>
            <p:cNvPr id="14" name="Picture 13"/>
            <p:cNvPicPr>
              <a:picLocks noChangeAspect="1"/>
            </p:cNvPicPr>
            <p:nvPr/>
          </p:nvPicPr>
          <p:blipFill>
            <a:blip r:embed="rId10"/>
            <a:stretch>
              <a:fillRect/>
            </a:stretch>
          </p:blipFill>
          <p:spPr>
            <a:xfrm>
              <a:off x="885776" y="7973144"/>
              <a:ext cx="3175000" cy="635000"/>
            </a:xfrm>
            <a:prstGeom prst="rect">
              <a:avLst/>
            </a:prstGeom>
          </p:spPr>
        </p:pic>
      </p:grpSp>
    </p:spTree>
    <p:extLst>
      <p:ext uri="{BB962C8B-B14F-4D97-AF65-F5344CB8AC3E}">
        <p14:creationId xmlns:p14="http://schemas.microsoft.com/office/powerpoint/2010/main" val="4448365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476500" y="152400"/>
            <a:ext cx="9448800" cy="2095500"/>
          </a:xfrm>
          <a:ln/>
        </p:spPr>
        <p:txBody>
          <a:bodyPr/>
          <a:lstStyle/>
          <a:p>
            <a:pPr algn="l"/>
            <a:r>
              <a:rPr lang="en-US" dirty="0" smtClean="0"/>
              <a:t>Caching</a:t>
            </a:r>
            <a:endParaRPr lang="en-US" dirty="0"/>
          </a:p>
        </p:txBody>
      </p:sp>
      <p:sp>
        <p:nvSpPr>
          <p:cNvPr id="2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endParaRPr lang="en-US" dirty="0">
              <a:solidFill>
                <a:srgbClr val="D8A171"/>
              </a:solidFill>
              <a:latin typeface="Calibri" pitchFamily="34" charset="0"/>
              <a:ea typeface="American Typewriter" charset="0"/>
              <a:cs typeface="Calibri" pitchFamily="34" charset="0"/>
            </a:endParaRPr>
          </a:p>
        </p:txBody>
      </p:sp>
      <p:pic>
        <p:nvPicPr>
          <p:cNvPr id="2" name="Picture 1" descr="box_in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0" y="484312"/>
            <a:ext cx="1626052" cy="1626052"/>
          </a:xfrm>
          <a:prstGeom prst="rect">
            <a:avLst/>
          </a:prstGeom>
        </p:spPr>
      </p:pic>
      <p:sp>
        <p:nvSpPr>
          <p:cNvPr id="31"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Distributed</a:t>
            </a:r>
          </a:p>
          <a:p>
            <a:pPr marL="903288"/>
            <a:r>
              <a:rPr lang="en-US" dirty="0" smtClean="0">
                <a:latin typeface="Calibri"/>
                <a:cs typeface="Calibri"/>
              </a:rPr>
              <a:t>In-memory</a:t>
            </a:r>
          </a:p>
          <a:p>
            <a:pPr marL="903288"/>
            <a:r>
              <a:rPr lang="en-US" dirty="0" smtClean="0">
                <a:latin typeface="Calibri"/>
                <a:cs typeface="Calibri"/>
              </a:rPr>
              <a:t>Cloud-service</a:t>
            </a:r>
            <a:endParaRPr lang="en-US" dirty="0">
              <a:latin typeface="Calibri"/>
              <a:cs typeface="Calibri"/>
            </a:endParaRPr>
          </a:p>
        </p:txBody>
      </p:sp>
    </p:spTree>
    <p:extLst>
      <p:ext uri="{BB962C8B-B14F-4D97-AF65-F5344CB8AC3E}">
        <p14:creationId xmlns:p14="http://schemas.microsoft.com/office/powerpoint/2010/main" val="353173012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476500" y="152400"/>
            <a:ext cx="9448800" cy="2095500"/>
          </a:xfrm>
          <a:ln/>
        </p:spPr>
        <p:txBody>
          <a:bodyPr/>
          <a:lstStyle/>
          <a:p>
            <a:pPr algn="l"/>
            <a:r>
              <a:rPr lang="en-US" dirty="0" smtClean="0"/>
              <a:t>Caching - pricing</a:t>
            </a:r>
            <a:endParaRPr lang="en-US" dirty="0"/>
          </a:p>
        </p:txBody>
      </p:sp>
      <p:sp>
        <p:nvSpPr>
          <p:cNvPr id="28"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endParaRPr lang="en-US" dirty="0">
              <a:solidFill>
                <a:srgbClr val="D8A171"/>
              </a:solidFill>
              <a:latin typeface="Calibri" pitchFamily="34" charset="0"/>
              <a:ea typeface="American Typewriter" charset="0"/>
              <a:cs typeface="Calibri" pitchFamily="34" charset="0"/>
            </a:endParaRPr>
          </a:p>
        </p:txBody>
      </p:sp>
      <p:pic>
        <p:nvPicPr>
          <p:cNvPr id="2" name="Picture 1" descr="box_in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0" y="484312"/>
            <a:ext cx="1626052" cy="162605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321869567"/>
              </p:ext>
            </p:extLst>
          </p:nvPr>
        </p:nvGraphicFramePr>
        <p:xfrm>
          <a:off x="1749872" y="3652664"/>
          <a:ext cx="8669868" cy="2595880"/>
        </p:xfrm>
        <a:graphic>
          <a:graphicData uri="http://schemas.openxmlformats.org/drawingml/2006/table">
            <a:tbl>
              <a:tblPr firstRow="1" bandRow="1">
                <a:tableStyleId>{284E427A-3D55-4303-BF80-6455036E1DE7}</a:tableStyleId>
              </a:tblPr>
              <a:tblGrid>
                <a:gridCol w="4334934"/>
                <a:gridCol w="4334934"/>
              </a:tblGrid>
              <a:tr h="370840">
                <a:tc>
                  <a:txBody>
                    <a:bodyPr/>
                    <a:lstStyle/>
                    <a:p>
                      <a:r>
                        <a:rPr lang="en-US" dirty="0" smtClean="0"/>
                        <a:t>Size</a:t>
                      </a:r>
                      <a:endParaRPr lang="en-US" dirty="0"/>
                    </a:p>
                  </a:txBody>
                  <a:tcPr/>
                </a:tc>
                <a:tc>
                  <a:txBody>
                    <a:bodyPr/>
                    <a:lstStyle/>
                    <a:p>
                      <a:r>
                        <a:rPr lang="en-US" dirty="0" smtClean="0"/>
                        <a:t>Monthly charge</a:t>
                      </a:r>
                      <a:endParaRPr lang="en-US" dirty="0"/>
                    </a:p>
                  </a:txBody>
                  <a:tcPr/>
                </a:tc>
              </a:tr>
              <a:tr h="370840">
                <a:tc>
                  <a:txBody>
                    <a:bodyPr/>
                    <a:lstStyle/>
                    <a:p>
                      <a:r>
                        <a:rPr lang="en-US" dirty="0" smtClean="0"/>
                        <a:t>128 MB</a:t>
                      </a:r>
                      <a:endParaRPr lang="en-US" dirty="0"/>
                    </a:p>
                  </a:txBody>
                  <a:tcPr/>
                </a:tc>
                <a:tc>
                  <a:txBody>
                    <a:bodyPr/>
                    <a:lstStyle/>
                    <a:p>
                      <a:r>
                        <a:rPr lang="en-US" dirty="0" smtClean="0"/>
                        <a:t>$45.00</a:t>
                      </a:r>
                      <a:endParaRPr lang="en-US" dirty="0"/>
                    </a:p>
                  </a:txBody>
                  <a:tcPr/>
                </a:tc>
              </a:tr>
              <a:tr h="370840">
                <a:tc>
                  <a:txBody>
                    <a:bodyPr/>
                    <a:lstStyle/>
                    <a:p>
                      <a:r>
                        <a:rPr lang="en-US" dirty="0" smtClean="0"/>
                        <a:t>256 MB</a:t>
                      </a:r>
                      <a:endParaRPr lang="en-US" dirty="0"/>
                    </a:p>
                  </a:txBody>
                  <a:tcPr/>
                </a:tc>
                <a:tc>
                  <a:txBody>
                    <a:bodyPr/>
                    <a:lstStyle/>
                    <a:p>
                      <a:r>
                        <a:rPr lang="en-US" dirty="0" smtClean="0"/>
                        <a:t>$55.00</a:t>
                      </a:r>
                      <a:endParaRPr lang="en-US" dirty="0"/>
                    </a:p>
                  </a:txBody>
                  <a:tcPr/>
                </a:tc>
              </a:tr>
              <a:tr h="370840">
                <a:tc>
                  <a:txBody>
                    <a:bodyPr/>
                    <a:lstStyle/>
                    <a:p>
                      <a:r>
                        <a:rPr lang="en-US" dirty="0" smtClean="0"/>
                        <a:t>512 MB</a:t>
                      </a:r>
                      <a:endParaRPr lang="en-US" dirty="0"/>
                    </a:p>
                  </a:txBody>
                  <a:tcPr/>
                </a:tc>
                <a:tc>
                  <a:txBody>
                    <a:bodyPr/>
                    <a:lstStyle/>
                    <a:p>
                      <a:r>
                        <a:rPr lang="en-US" dirty="0" smtClean="0"/>
                        <a:t>$75.00</a:t>
                      </a:r>
                      <a:endParaRPr lang="en-US" dirty="0"/>
                    </a:p>
                  </a:txBody>
                  <a:tcPr/>
                </a:tc>
              </a:tr>
              <a:tr h="370840">
                <a:tc>
                  <a:txBody>
                    <a:bodyPr/>
                    <a:lstStyle/>
                    <a:p>
                      <a:r>
                        <a:rPr lang="en-US" dirty="0" smtClean="0"/>
                        <a:t>1</a:t>
                      </a:r>
                      <a:r>
                        <a:rPr lang="en-US" baseline="0" dirty="0" smtClean="0"/>
                        <a:t> GB</a:t>
                      </a:r>
                      <a:endParaRPr lang="en-US" dirty="0"/>
                    </a:p>
                  </a:txBody>
                  <a:tcPr/>
                </a:tc>
                <a:tc>
                  <a:txBody>
                    <a:bodyPr/>
                    <a:lstStyle/>
                    <a:p>
                      <a:r>
                        <a:rPr lang="en-US" dirty="0" smtClean="0"/>
                        <a:t>$110.00</a:t>
                      </a:r>
                      <a:endParaRPr lang="en-US" dirty="0"/>
                    </a:p>
                  </a:txBody>
                  <a:tcPr/>
                </a:tc>
              </a:tr>
              <a:tr h="370840">
                <a:tc>
                  <a:txBody>
                    <a:bodyPr/>
                    <a:lstStyle/>
                    <a:p>
                      <a:r>
                        <a:rPr lang="en-US" dirty="0" smtClean="0"/>
                        <a:t>2 GB</a:t>
                      </a:r>
                      <a:endParaRPr lang="en-US" dirty="0"/>
                    </a:p>
                  </a:txBody>
                  <a:tcPr/>
                </a:tc>
                <a:tc>
                  <a:txBody>
                    <a:bodyPr/>
                    <a:lstStyle/>
                    <a:p>
                      <a:r>
                        <a:rPr lang="en-US" dirty="0" smtClean="0"/>
                        <a:t>$180.00</a:t>
                      </a:r>
                      <a:endParaRPr lang="en-US" dirty="0"/>
                    </a:p>
                  </a:txBody>
                  <a:tcPr/>
                </a:tc>
              </a:tr>
              <a:tr h="370840">
                <a:tc>
                  <a:txBody>
                    <a:bodyPr/>
                    <a:lstStyle/>
                    <a:p>
                      <a:r>
                        <a:rPr lang="en-US" dirty="0" smtClean="0"/>
                        <a:t>4 GB</a:t>
                      </a:r>
                      <a:endParaRPr lang="en-US" dirty="0"/>
                    </a:p>
                  </a:txBody>
                  <a:tcPr/>
                </a:tc>
                <a:tc>
                  <a:txBody>
                    <a:bodyPr/>
                    <a:lstStyle/>
                    <a:p>
                      <a:r>
                        <a:rPr lang="en-US" dirty="0" smtClean="0"/>
                        <a:t>$325.00</a:t>
                      </a:r>
                      <a:endParaRPr lang="en-US" dirty="0"/>
                    </a:p>
                  </a:txBody>
                  <a:tcPr/>
                </a:tc>
              </a:tr>
            </a:tbl>
          </a:graphicData>
        </a:graphic>
      </p:graphicFrame>
    </p:spTree>
    <p:extLst>
      <p:ext uri="{BB962C8B-B14F-4D97-AF65-F5344CB8AC3E}">
        <p14:creationId xmlns:p14="http://schemas.microsoft.com/office/powerpoint/2010/main" val="276137819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476500" y="152400"/>
            <a:ext cx="9448800" cy="2095500"/>
          </a:xfrm>
          <a:ln/>
        </p:spPr>
        <p:txBody>
          <a:bodyPr/>
          <a:lstStyle/>
          <a:p>
            <a:pPr algn="l"/>
            <a:r>
              <a:rPr lang="en-US" dirty="0" smtClean="0"/>
              <a:t>Virtual Network</a:t>
            </a:r>
            <a:endParaRPr lang="en-US" dirty="0"/>
          </a:p>
        </p:txBody>
      </p:sp>
      <p:pic>
        <p:nvPicPr>
          <p:cNvPr id="2" name="Picture 1" descr="client_netwo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776" y="412304"/>
            <a:ext cx="1626052" cy="1626052"/>
          </a:xfrm>
          <a:prstGeom prst="rect">
            <a:avLst/>
          </a:prstGeom>
        </p:spPr>
      </p:pic>
      <p:sp>
        <p:nvSpPr>
          <p:cNvPr id="6"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Connect on-premise to cloud </a:t>
            </a:r>
          </a:p>
          <a:p>
            <a:pPr marL="903288"/>
            <a:r>
              <a:rPr lang="en-US" dirty="0" smtClean="0">
                <a:latin typeface="Calibri"/>
                <a:cs typeface="Calibri"/>
              </a:rPr>
              <a:t>Domain-join Azure Services to Active Directory</a:t>
            </a:r>
            <a:endParaRPr lang="en-US" dirty="0">
              <a:latin typeface="Calibri"/>
              <a:cs typeface="Calibri"/>
            </a:endParaRPr>
          </a:p>
        </p:txBody>
      </p:sp>
    </p:spTree>
    <p:extLst>
      <p:ext uri="{BB962C8B-B14F-4D97-AF65-F5344CB8AC3E}">
        <p14:creationId xmlns:p14="http://schemas.microsoft.com/office/powerpoint/2010/main" val="159656185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476500" y="152400"/>
            <a:ext cx="9448800" cy="2095500"/>
          </a:xfrm>
          <a:ln/>
        </p:spPr>
        <p:txBody>
          <a:bodyPr/>
          <a:lstStyle/>
          <a:p>
            <a:pPr algn="l"/>
            <a:r>
              <a:rPr lang="en-US" dirty="0" smtClean="0"/>
              <a:t>Virtual Network</a:t>
            </a:r>
            <a:endParaRPr lang="en-US" dirty="0"/>
          </a:p>
        </p:txBody>
      </p:sp>
      <p:pic>
        <p:nvPicPr>
          <p:cNvPr id="2" name="Picture 1" descr="client_netwo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776" y="412304"/>
            <a:ext cx="1626052" cy="1626052"/>
          </a:xfrm>
          <a:prstGeom prst="rect">
            <a:avLst/>
          </a:prstGeom>
        </p:spPr>
      </p:pic>
      <p:sp>
        <p:nvSpPr>
          <p:cNvPr id="6"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Connect on-premise to cloud </a:t>
            </a:r>
          </a:p>
          <a:p>
            <a:pPr marL="903288"/>
            <a:r>
              <a:rPr lang="en-US" dirty="0" smtClean="0">
                <a:latin typeface="Calibri"/>
                <a:cs typeface="Calibri"/>
              </a:rPr>
              <a:t>Domain-join Azure Services to Active Directory</a:t>
            </a:r>
            <a:endParaRPr lang="en-US" dirty="0">
              <a:latin typeface="Calibri"/>
              <a:cs typeface="Calibri"/>
            </a:endParaRPr>
          </a:p>
        </p:txBody>
      </p:sp>
    </p:spTree>
    <p:extLst>
      <p:ext uri="{BB962C8B-B14F-4D97-AF65-F5344CB8AC3E}">
        <p14:creationId xmlns:p14="http://schemas.microsoft.com/office/powerpoint/2010/main" val="85731886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476500" y="152400"/>
            <a:ext cx="9448800" cy="2095500"/>
          </a:xfrm>
          <a:ln/>
        </p:spPr>
        <p:txBody>
          <a:bodyPr/>
          <a:lstStyle/>
          <a:p>
            <a:pPr algn="l"/>
            <a:r>
              <a:rPr lang="en-US" dirty="0" smtClean="0"/>
              <a:t>Applications</a:t>
            </a:r>
            <a:endParaRPr lang="en-US" dirty="0"/>
          </a:p>
        </p:txBody>
      </p:sp>
      <p:pic>
        <p:nvPicPr>
          <p:cNvPr id="2" name="Picture 1" descr="window_applic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20" y="196280"/>
            <a:ext cx="2088232" cy="2088232"/>
          </a:xfrm>
          <a:prstGeom prst="rect">
            <a:avLst/>
          </a:prstGeom>
        </p:spPr>
      </p:pic>
      <p:sp>
        <p:nvSpPr>
          <p:cNvPr id="3" name="Rectangle 2"/>
          <p:cNvSpPr/>
          <p:nvPr/>
        </p:nvSpPr>
        <p:spPr>
          <a:xfrm>
            <a:off x="165696" y="8909248"/>
            <a:ext cx="12745416" cy="369332"/>
          </a:xfrm>
          <a:prstGeom prst="rect">
            <a:avLst/>
          </a:prstGeom>
        </p:spPr>
        <p:txBody>
          <a:bodyPr wrap="square">
            <a:spAutoFit/>
          </a:bodyPr>
          <a:lstStyle/>
          <a:p>
            <a:r>
              <a:rPr lang="en-US" sz="1800" dirty="0"/>
              <a:t>http://</a:t>
            </a:r>
            <a:r>
              <a:rPr lang="en-US" sz="1800" dirty="0" err="1"/>
              <a:t>blogs.msdn.com</a:t>
            </a:r>
            <a:r>
              <a:rPr lang="en-US" sz="1800" dirty="0"/>
              <a:t>/b/</a:t>
            </a:r>
            <a:r>
              <a:rPr lang="en-US" sz="1800" dirty="0" err="1"/>
              <a:t>appfabric</a:t>
            </a:r>
            <a:r>
              <a:rPr lang="en-US" sz="1800" dirty="0"/>
              <a:t>/archive/2011/06/20/introducing-windows-azure-</a:t>
            </a:r>
            <a:r>
              <a:rPr lang="en-US" sz="1800" dirty="0" err="1"/>
              <a:t>appfabric</a:t>
            </a:r>
            <a:r>
              <a:rPr lang="en-US" sz="1800" dirty="0"/>
              <a:t>-</a:t>
            </a:r>
            <a:r>
              <a:rPr lang="en-US" sz="1800" dirty="0" err="1"/>
              <a:t>applications.aspx</a:t>
            </a:r>
            <a:endParaRPr lang="en-US" sz="1800" dirty="0"/>
          </a:p>
        </p:txBody>
      </p:sp>
      <p:pic>
        <p:nvPicPr>
          <p:cNvPr id="4" name="Picture 3"/>
          <p:cNvPicPr>
            <a:picLocks noChangeAspect="1"/>
          </p:cNvPicPr>
          <p:nvPr/>
        </p:nvPicPr>
        <p:blipFill>
          <a:blip r:embed="rId4"/>
          <a:stretch>
            <a:fillRect/>
          </a:stretch>
        </p:blipFill>
        <p:spPr>
          <a:xfrm>
            <a:off x="2541960" y="2284512"/>
            <a:ext cx="8136904" cy="6559025"/>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2476500" y="152400"/>
            <a:ext cx="9448800" cy="2095500"/>
          </a:xfrm>
          <a:ln/>
        </p:spPr>
        <p:txBody>
          <a:bodyPr/>
          <a:lstStyle/>
          <a:p>
            <a:pPr algn="l"/>
            <a:r>
              <a:rPr lang="en-US" dirty="0"/>
              <a:t>Service Bus</a:t>
            </a:r>
          </a:p>
        </p:txBody>
      </p:sp>
      <p:pic>
        <p:nvPicPr>
          <p:cNvPr id="56323" name="Picture 3"/>
          <p:cNvPicPr>
            <a:picLocks noChangeAspect="1" noChangeArrowheads="1"/>
          </p:cNvPicPr>
          <p:nvPr/>
        </p:nvPicPr>
        <p:blipFill>
          <a:blip r:embed="rId3"/>
          <a:srcRect/>
          <a:stretch>
            <a:fillRect/>
          </a:stretch>
        </p:blipFill>
        <p:spPr bwMode="auto">
          <a:xfrm>
            <a:off x="876300" y="266700"/>
            <a:ext cx="1625600" cy="1625600"/>
          </a:xfrm>
          <a:prstGeom prst="rect">
            <a:avLst/>
          </a:prstGeom>
          <a:noFill/>
          <a:ln w="12700" cap="flat">
            <a:noFill/>
            <a:miter lim="800000"/>
            <a:headEnd/>
            <a:tailEnd/>
          </a:ln>
        </p:spPr>
      </p:pic>
      <p:sp>
        <p:nvSpPr>
          <p:cNvPr id="7" name="Rounded Rectangle 6"/>
          <p:cNvSpPr/>
          <p:nvPr/>
        </p:nvSpPr>
        <p:spPr bwMode="auto">
          <a:xfrm>
            <a:off x="3734054" y="1752600"/>
            <a:ext cx="5054346" cy="245910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sp>
      <p:pic>
        <p:nvPicPr>
          <p:cNvPr id="8" name="Picture 7" descr="node.png"/>
          <p:cNvPicPr>
            <a:picLocks noChangeAspect="1"/>
          </p:cNvPicPr>
          <p:nvPr/>
        </p:nvPicPr>
        <p:blipFill>
          <a:blip r:embed="rId4"/>
          <a:stretch>
            <a:fillRect/>
          </a:stretch>
        </p:blipFill>
        <p:spPr>
          <a:xfrm>
            <a:off x="7171690" y="2424811"/>
            <a:ext cx="1276350" cy="1276350"/>
          </a:xfrm>
          <a:prstGeom prst="rect">
            <a:avLst/>
          </a:prstGeom>
        </p:spPr>
      </p:pic>
      <p:sp>
        <p:nvSpPr>
          <p:cNvPr id="9" name="TextBox 8"/>
          <p:cNvSpPr txBox="1"/>
          <p:nvPr/>
        </p:nvSpPr>
        <p:spPr>
          <a:xfrm>
            <a:off x="7086600" y="3701161"/>
            <a:ext cx="1446530" cy="343684"/>
          </a:xfrm>
          <a:prstGeom prst="rect">
            <a:avLst/>
          </a:prstGeom>
          <a:noFill/>
        </p:spPr>
        <p:txBody>
          <a:bodyPr wrap="square" rtlCol="0">
            <a:spAutoFit/>
          </a:bodyPr>
          <a:lstStyle/>
          <a:p>
            <a:r>
              <a:rPr lang="en-US" sz="1400" dirty="0" smtClean="0">
                <a:solidFill>
                  <a:schemeClr val="bg1"/>
                </a:solidFill>
                <a:latin typeface="Calibri"/>
                <a:cs typeface="Calibri"/>
              </a:rPr>
              <a:t>Web Services</a:t>
            </a:r>
            <a:endParaRPr lang="en-US" sz="1400" dirty="0">
              <a:solidFill>
                <a:schemeClr val="bg1"/>
              </a:solidFill>
              <a:latin typeface="Calibri"/>
              <a:cs typeface="Calibri"/>
            </a:endParaRPr>
          </a:p>
        </p:txBody>
      </p:sp>
      <p:grpSp>
        <p:nvGrpSpPr>
          <p:cNvPr id="47" name="Group 46"/>
          <p:cNvGrpSpPr/>
          <p:nvPr/>
        </p:nvGrpSpPr>
        <p:grpSpPr>
          <a:xfrm>
            <a:off x="3938270" y="2782189"/>
            <a:ext cx="2132923" cy="918972"/>
            <a:chOff x="3938270" y="2782189"/>
            <a:chExt cx="2132923" cy="918972"/>
          </a:xfrm>
        </p:grpSpPr>
        <p:sp>
          <p:nvSpPr>
            <p:cNvPr id="10" name="Rounded Rectangle 9"/>
            <p:cNvSpPr/>
            <p:nvPr/>
          </p:nvSpPr>
          <p:spPr bwMode="auto">
            <a:xfrm>
              <a:off x="3938270" y="2782189"/>
              <a:ext cx="2132923" cy="918972"/>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sp>
        <p:sp>
          <p:nvSpPr>
            <p:cNvPr id="11" name="TextBox 10"/>
            <p:cNvSpPr txBox="1"/>
            <p:nvPr/>
          </p:nvSpPr>
          <p:spPr>
            <a:xfrm>
              <a:off x="4108450" y="2867279"/>
              <a:ext cx="1786890" cy="653000"/>
            </a:xfrm>
            <a:prstGeom prst="rect">
              <a:avLst/>
            </a:prstGeom>
            <a:noFill/>
          </p:spPr>
          <p:txBody>
            <a:bodyPr wrap="square" rtlCol="0">
              <a:spAutoFit/>
            </a:bodyPr>
            <a:lstStyle/>
            <a:p>
              <a:r>
                <a:rPr lang="en-US" sz="1600" dirty="0" smtClean="0">
                  <a:solidFill>
                    <a:srgbClr val="000000"/>
                  </a:solidFill>
                  <a:latin typeface="Calibri"/>
                  <a:cs typeface="Calibri"/>
                </a:rPr>
                <a:t>Composite Application</a:t>
              </a:r>
              <a:endParaRPr lang="en-US" sz="1600" dirty="0">
                <a:solidFill>
                  <a:srgbClr val="000000"/>
                </a:solidFill>
                <a:latin typeface="Calibri"/>
                <a:cs typeface="Calibri"/>
              </a:endParaRPr>
            </a:p>
          </p:txBody>
        </p:sp>
      </p:grpSp>
      <p:sp>
        <p:nvSpPr>
          <p:cNvPr id="15" name="Can 14"/>
          <p:cNvSpPr/>
          <p:nvPr/>
        </p:nvSpPr>
        <p:spPr bwMode="auto">
          <a:xfrm rot="5400000">
            <a:off x="5776214" y="2816225"/>
            <a:ext cx="918972" cy="5105400"/>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sp>
      <p:sp>
        <p:nvSpPr>
          <p:cNvPr id="16" name="TextBox 15"/>
          <p:cNvSpPr txBox="1"/>
          <p:nvPr/>
        </p:nvSpPr>
        <p:spPr>
          <a:xfrm>
            <a:off x="5299710" y="5164709"/>
            <a:ext cx="1786890" cy="338554"/>
          </a:xfrm>
          <a:prstGeom prst="rect">
            <a:avLst/>
          </a:prstGeom>
          <a:noFill/>
        </p:spPr>
        <p:txBody>
          <a:bodyPr wrap="square" rtlCol="0">
            <a:spAutoFit/>
          </a:bodyPr>
          <a:lstStyle/>
          <a:p>
            <a:r>
              <a:rPr lang="en-US" sz="1600" dirty="0" smtClean="0">
                <a:solidFill>
                  <a:srgbClr val="000000"/>
                </a:solidFill>
                <a:latin typeface="Calibri"/>
                <a:cs typeface="Calibri"/>
              </a:rPr>
              <a:t>Azure Service Bus</a:t>
            </a:r>
            <a:endParaRPr lang="en-US" sz="1600" dirty="0">
              <a:solidFill>
                <a:srgbClr val="000000"/>
              </a:solidFill>
              <a:latin typeface="Calibri"/>
              <a:cs typeface="Calibri"/>
            </a:endParaRPr>
          </a:p>
        </p:txBody>
      </p:sp>
      <p:sp>
        <p:nvSpPr>
          <p:cNvPr id="18" name="Rounded Rectangle 17"/>
          <p:cNvSpPr/>
          <p:nvPr/>
        </p:nvSpPr>
        <p:spPr bwMode="auto">
          <a:xfrm>
            <a:off x="3768090" y="6679311"/>
            <a:ext cx="2382520" cy="245910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sp>
      <p:sp>
        <p:nvSpPr>
          <p:cNvPr id="19" name="Rounded Rectangle 18"/>
          <p:cNvSpPr/>
          <p:nvPr/>
        </p:nvSpPr>
        <p:spPr bwMode="auto">
          <a:xfrm>
            <a:off x="6405880" y="6679311"/>
            <a:ext cx="2382520" cy="245910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sp>
      <p:cxnSp>
        <p:nvCxnSpPr>
          <p:cNvPr id="21" name="Straight Arrow Connector 20"/>
          <p:cNvCxnSpPr>
            <a:stCxn id="10" idx="2"/>
          </p:cNvCxnSpPr>
          <p:nvPr/>
        </p:nvCxnSpPr>
        <p:spPr bwMode="auto">
          <a:xfrm rot="5400000">
            <a:off x="4403746" y="4275815"/>
            <a:ext cx="1175641" cy="26332"/>
          </a:xfrm>
          <a:prstGeom prst="straightConnector1">
            <a:avLst/>
          </a:prstGeom>
          <a:ln>
            <a:headEnd type="none" w="med" len="med"/>
            <a:tailEnd type="arrow" w="med" len="med"/>
          </a:ln>
        </p:spPr>
        <p:style>
          <a:lnRef idx="2">
            <a:schemeClr val="accent3"/>
          </a:lnRef>
          <a:fillRef idx="0">
            <a:schemeClr val="accent3"/>
          </a:fillRef>
          <a:effectRef idx="1">
            <a:schemeClr val="accent3"/>
          </a:effectRef>
          <a:fontRef idx="minor">
            <a:schemeClr val="tx1"/>
          </a:fontRef>
        </p:style>
      </p:cxnSp>
      <p:cxnSp>
        <p:nvCxnSpPr>
          <p:cNvPr id="27" name="Shape 26"/>
          <p:cNvCxnSpPr>
            <a:stCxn id="10" idx="2"/>
            <a:endCxn id="9" idx="2"/>
          </p:cNvCxnSpPr>
          <p:nvPr/>
        </p:nvCxnSpPr>
        <p:spPr bwMode="auto">
          <a:xfrm rot="16200000" flipH="1">
            <a:off x="6235457" y="2470436"/>
            <a:ext cx="343684" cy="2805134"/>
          </a:xfrm>
          <a:prstGeom prst="bentConnector3">
            <a:avLst>
              <a:gd name="adj1" fmla="val 397099"/>
            </a:avLst>
          </a:prstGeom>
          <a:ln>
            <a:headEnd type="none" w="med" len="med"/>
            <a:tailEnd type="arrow"/>
          </a:ln>
        </p:spPr>
        <p:style>
          <a:lnRef idx="2">
            <a:schemeClr val="accent3"/>
          </a:lnRef>
          <a:fillRef idx="0">
            <a:schemeClr val="accent3"/>
          </a:fillRef>
          <a:effectRef idx="1">
            <a:schemeClr val="accent3"/>
          </a:effectRef>
          <a:fontRef idx="minor">
            <a:schemeClr val="tx1"/>
          </a:fontRef>
        </p:style>
      </p:cxnSp>
      <p:cxnSp>
        <p:nvCxnSpPr>
          <p:cNvPr id="33" name="Shape 26"/>
          <p:cNvCxnSpPr>
            <a:stCxn id="10" idx="2"/>
            <a:endCxn id="19" idx="0"/>
          </p:cNvCxnSpPr>
          <p:nvPr/>
        </p:nvCxnSpPr>
        <p:spPr bwMode="auto">
          <a:xfrm rot="16200000" flipH="1">
            <a:off x="4811861" y="3894032"/>
            <a:ext cx="2978150" cy="2592409"/>
          </a:xfrm>
          <a:prstGeom prst="bentConnector3">
            <a:avLst>
              <a:gd name="adj1" fmla="val 65238"/>
            </a:avLst>
          </a:prstGeom>
          <a:ln>
            <a:headEnd type="none" w="med" len="med"/>
            <a:tailEnd type="arrow"/>
          </a:ln>
        </p:spPr>
        <p:style>
          <a:lnRef idx="2">
            <a:schemeClr val="accent3"/>
          </a:lnRef>
          <a:fillRef idx="0">
            <a:schemeClr val="accent3"/>
          </a:fillRef>
          <a:effectRef idx="1">
            <a:schemeClr val="accent3"/>
          </a:effectRef>
          <a:fontRef idx="minor">
            <a:schemeClr val="tx1"/>
          </a:fontRef>
        </p:style>
      </p:cxnSp>
      <p:pic>
        <p:nvPicPr>
          <p:cNvPr id="39" name="Picture 38" descr="node.png"/>
          <p:cNvPicPr>
            <a:picLocks noChangeAspect="1"/>
          </p:cNvPicPr>
          <p:nvPr/>
        </p:nvPicPr>
        <p:blipFill>
          <a:blip r:embed="rId4"/>
          <a:stretch>
            <a:fillRect/>
          </a:stretch>
        </p:blipFill>
        <p:spPr>
          <a:xfrm>
            <a:off x="7001510" y="7447766"/>
            <a:ext cx="1276350" cy="1276350"/>
          </a:xfrm>
          <a:prstGeom prst="rect">
            <a:avLst/>
          </a:prstGeom>
        </p:spPr>
      </p:pic>
      <p:sp>
        <p:nvSpPr>
          <p:cNvPr id="40" name="TextBox 39"/>
          <p:cNvSpPr txBox="1"/>
          <p:nvPr/>
        </p:nvSpPr>
        <p:spPr>
          <a:xfrm>
            <a:off x="6916420" y="8724116"/>
            <a:ext cx="1446530" cy="343684"/>
          </a:xfrm>
          <a:prstGeom prst="rect">
            <a:avLst/>
          </a:prstGeom>
          <a:noFill/>
        </p:spPr>
        <p:txBody>
          <a:bodyPr wrap="square" rtlCol="0">
            <a:spAutoFit/>
          </a:bodyPr>
          <a:lstStyle/>
          <a:p>
            <a:r>
              <a:rPr lang="en-US" sz="1400" dirty="0" smtClean="0">
                <a:solidFill>
                  <a:schemeClr val="bg1"/>
                </a:solidFill>
                <a:latin typeface="Calibri"/>
                <a:cs typeface="Calibri"/>
              </a:rPr>
              <a:t>Web Services</a:t>
            </a:r>
            <a:endParaRPr lang="en-US" sz="1400" dirty="0">
              <a:solidFill>
                <a:schemeClr val="bg1"/>
              </a:solidFill>
              <a:latin typeface="Calibri"/>
              <a:cs typeface="Calibri"/>
            </a:endParaRPr>
          </a:p>
        </p:txBody>
      </p:sp>
      <p:sp>
        <p:nvSpPr>
          <p:cNvPr id="41" name="TextBox 40"/>
          <p:cNvSpPr txBox="1"/>
          <p:nvPr/>
        </p:nvSpPr>
        <p:spPr>
          <a:xfrm>
            <a:off x="4023360" y="1914271"/>
            <a:ext cx="1446530" cy="343684"/>
          </a:xfrm>
          <a:prstGeom prst="rect">
            <a:avLst/>
          </a:prstGeom>
          <a:noFill/>
        </p:spPr>
        <p:txBody>
          <a:bodyPr wrap="square" rtlCol="0">
            <a:spAutoFit/>
          </a:bodyPr>
          <a:lstStyle/>
          <a:p>
            <a:pPr algn="l"/>
            <a:r>
              <a:rPr lang="en-US" sz="1400" dirty="0" smtClean="0">
                <a:solidFill>
                  <a:schemeClr val="bg1"/>
                </a:solidFill>
                <a:latin typeface="Calibri"/>
                <a:cs typeface="Calibri"/>
              </a:rPr>
              <a:t>Site 1</a:t>
            </a:r>
            <a:endParaRPr lang="en-US" sz="1400" dirty="0">
              <a:solidFill>
                <a:schemeClr val="bg1"/>
              </a:solidFill>
              <a:latin typeface="Calibri"/>
              <a:cs typeface="Calibri"/>
            </a:endParaRPr>
          </a:p>
        </p:txBody>
      </p:sp>
      <p:sp>
        <p:nvSpPr>
          <p:cNvPr id="42" name="TextBox 41"/>
          <p:cNvSpPr txBox="1"/>
          <p:nvPr/>
        </p:nvSpPr>
        <p:spPr>
          <a:xfrm>
            <a:off x="4023360" y="6849491"/>
            <a:ext cx="1446530" cy="343684"/>
          </a:xfrm>
          <a:prstGeom prst="rect">
            <a:avLst/>
          </a:prstGeom>
          <a:noFill/>
        </p:spPr>
        <p:txBody>
          <a:bodyPr wrap="square" rtlCol="0">
            <a:spAutoFit/>
          </a:bodyPr>
          <a:lstStyle/>
          <a:p>
            <a:pPr algn="l"/>
            <a:r>
              <a:rPr lang="en-US" sz="1400" dirty="0" smtClean="0">
                <a:solidFill>
                  <a:schemeClr val="bg1"/>
                </a:solidFill>
                <a:latin typeface="Calibri"/>
                <a:cs typeface="Calibri"/>
              </a:rPr>
              <a:t>Site 2</a:t>
            </a:r>
            <a:endParaRPr lang="en-US" sz="1400" dirty="0">
              <a:solidFill>
                <a:schemeClr val="bg1"/>
              </a:solidFill>
              <a:latin typeface="Calibri"/>
              <a:cs typeface="Calibri"/>
            </a:endParaRPr>
          </a:p>
        </p:txBody>
      </p:sp>
      <p:sp>
        <p:nvSpPr>
          <p:cNvPr id="43" name="TextBox 42"/>
          <p:cNvSpPr txBox="1"/>
          <p:nvPr/>
        </p:nvSpPr>
        <p:spPr>
          <a:xfrm>
            <a:off x="6661150" y="6849491"/>
            <a:ext cx="1446530" cy="343684"/>
          </a:xfrm>
          <a:prstGeom prst="rect">
            <a:avLst/>
          </a:prstGeom>
          <a:noFill/>
        </p:spPr>
        <p:txBody>
          <a:bodyPr wrap="square" rtlCol="0">
            <a:spAutoFit/>
          </a:bodyPr>
          <a:lstStyle/>
          <a:p>
            <a:pPr algn="l"/>
            <a:r>
              <a:rPr lang="en-US" sz="1400" dirty="0" smtClean="0">
                <a:solidFill>
                  <a:schemeClr val="bg1"/>
                </a:solidFill>
                <a:latin typeface="Calibri"/>
                <a:cs typeface="Calibri"/>
              </a:rPr>
              <a:t>Site 3</a:t>
            </a:r>
            <a:endParaRPr lang="en-US" sz="1400" dirty="0">
              <a:solidFill>
                <a:schemeClr val="bg1"/>
              </a:solidFill>
              <a:latin typeface="Calibri"/>
              <a:cs typeface="Calibri"/>
            </a:endParaRPr>
          </a:p>
        </p:txBody>
      </p:sp>
      <p:grpSp>
        <p:nvGrpSpPr>
          <p:cNvPr id="48" name="Group 47"/>
          <p:cNvGrpSpPr/>
          <p:nvPr/>
        </p:nvGrpSpPr>
        <p:grpSpPr>
          <a:xfrm>
            <a:off x="3835400" y="7696200"/>
            <a:ext cx="2132923" cy="918972"/>
            <a:chOff x="3938270" y="2782189"/>
            <a:chExt cx="2132923" cy="918972"/>
          </a:xfrm>
        </p:grpSpPr>
        <p:sp>
          <p:nvSpPr>
            <p:cNvPr id="49" name="Rounded Rectangle 48"/>
            <p:cNvSpPr/>
            <p:nvPr/>
          </p:nvSpPr>
          <p:spPr bwMode="auto">
            <a:xfrm>
              <a:off x="3938270" y="2782189"/>
              <a:ext cx="2132923" cy="918972"/>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sp>
        <p:sp>
          <p:nvSpPr>
            <p:cNvPr id="50" name="TextBox 49"/>
            <p:cNvSpPr txBox="1"/>
            <p:nvPr/>
          </p:nvSpPr>
          <p:spPr>
            <a:xfrm>
              <a:off x="4108450" y="2867279"/>
              <a:ext cx="1786890" cy="653000"/>
            </a:xfrm>
            <a:prstGeom prst="rect">
              <a:avLst/>
            </a:prstGeom>
            <a:noFill/>
          </p:spPr>
          <p:txBody>
            <a:bodyPr wrap="square" rtlCol="0">
              <a:spAutoFit/>
            </a:bodyPr>
            <a:lstStyle/>
            <a:p>
              <a:r>
                <a:rPr lang="en-US" sz="1600" dirty="0" smtClean="0">
                  <a:solidFill>
                    <a:srgbClr val="000000"/>
                  </a:solidFill>
                  <a:latin typeface="Calibri"/>
                  <a:cs typeface="Calibri"/>
                </a:rPr>
                <a:t>Composite Application</a:t>
              </a:r>
              <a:endParaRPr lang="en-US" sz="1600" dirty="0">
                <a:solidFill>
                  <a:srgbClr val="000000"/>
                </a:solidFill>
                <a:latin typeface="Calibri"/>
                <a:cs typeface="Calibri"/>
              </a:endParaRPr>
            </a:p>
          </p:txBody>
        </p:sp>
      </p:grpSp>
      <p:cxnSp>
        <p:nvCxnSpPr>
          <p:cNvPr id="53" name="Straight Arrow Connector 52"/>
          <p:cNvCxnSpPr>
            <a:stCxn id="18" idx="0"/>
          </p:cNvCxnSpPr>
          <p:nvPr/>
        </p:nvCxnSpPr>
        <p:spPr bwMode="auto">
          <a:xfrm rot="5400000" flipH="1" flipV="1">
            <a:off x="4562921" y="6263830"/>
            <a:ext cx="811911" cy="19052"/>
          </a:xfrm>
          <a:prstGeom prst="straightConnector1">
            <a:avLst/>
          </a:prstGeom>
          <a:ln>
            <a:headEnd type="none" w="med" len="med"/>
            <a:tailEnd type="arrow" w="med" len="med"/>
          </a:ln>
        </p:spPr>
        <p:style>
          <a:lnRef idx="2">
            <a:schemeClr val="accent3"/>
          </a:lnRef>
          <a:fillRef idx="0">
            <a:schemeClr val="accent3"/>
          </a:fillRef>
          <a:effectRef idx="1">
            <a:schemeClr val="accent3"/>
          </a:effectRef>
          <a:fontRef idx="minor">
            <a:schemeClr val="tx1"/>
          </a:fontRef>
        </p:style>
      </p:cxnSp>
      <p:sp>
        <p:nvSpPr>
          <p:cNvPr id="56" name="Can 55"/>
          <p:cNvSpPr/>
          <p:nvPr/>
        </p:nvSpPr>
        <p:spPr bwMode="auto">
          <a:xfrm rot="5400000">
            <a:off x="7474395" y="6153594"/>
            <a:ext cx="265810" cy="2209800"/>
          </a:xfrm>
          <a:prstGeom prst="can">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sp>
      <p:sp>
        <p:nvSpPr>
          <p:cNvPr id="58" name="TextBox 57"/>
          <p:cNvSpPr txBox="1"/>
          <p:nvPr/>
        </p:nvSpPr>
        <p:spPr>
          <a:xfrm>
            <a:off x="6502400" y="7086600"/>
            <a:ext cx="2057400" cy="338554"/>
          </a:xfrm>
          <a:prstGeom prst="rect">
            <a:avLst/>
          </a:prstGeom>
          <a:noFill/>
        </p:spPr>
        <p:txBody>
          <a:bodyPr wrap="square" rtlCol="0">
            <a:spAutoFit/>
          </a:bodyPr>
          <a:lstStyle/>
          <a:p>
            <a:r>
              <a:rPr lang="en-US" sz="1600" dirty="0" smtClean="0">
                <a:solidFill>
                  <a:srgbClr val="000000"/>
                </a:solidFill>
                <a:latin typeface="Calibri"/>
                <a:cs typeface="Calibri"/>
              </a:rPr>
              <a:t>Enterprise Service Bus</a:t>
            </a:r>
            <a:endParaRPr lang="en-US" sz="1600" dirty="0">
              <a:solidFill>
                <a:srgbClr val="000000"/>
              </a:solidFill>
              <a:latin typeface="Calibri"/>
              <a:cs typeface="Calibri"/>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noGrp="1" noChangeArrowheads="1"/>
          </p:cNvSpPr>
          <p:nvPr>
            <p:ph type="title"/>
          </p:nvPr>
        </p:nvSpPr>
        <p:spPr>
          <a:xfrm>
            <a:off x="2476500" y="152400"/>
            <a:ext cx="9448800" cy="2095500"/>
          </a:xfrm>
          <a:ln/>
        </p:spPr>
        <p:txBody>
          <a:bodyPr/>
          <a:lstStyle/>
          <a:p>
            <a:pPr algn="l"/>
            <a:r>
              <a:rPr lang="en-US" dirty="0" smtClean="0"/>
              <a:t>Queues</a:t>
            </a:r>
            <a:endParaRPr lang="en-US" dirty="0"/>
          </a:p>
        </p:txBody>
      </p:sp>
      <p:pic>
        <p:nvPicPr>
          <p:cNvPr id="12" name="Picture 3"/>
          <p:cNvPicPr>
            <a:picLocks noChangeAspect="1" noChangeArrowheads="1"/>
          </p:cNvPicPr>
          <p:nvPr/>
        </p:nvPicPr>
        <p:blipFill>
          <a:blip r:embed="rId2"/>
          <a:srcRect/>
          <a:stretch>
            <a:fillRect/>
          </a:stretch>
        </p:blipFill>
        <p:spPr bwMode="auto">
          <a:xfrm>
            <a:off x="876300" y="266700"/>
            <a:ext cx="1625600" cy="1625600"/>
          </a:xfrm>
          <a:prstGeom prst="rect">
            <a:avLst/>
          </a:prstGeom>
          <a:noFill/>
          <a:ln w="12700" cap="flat">
            <a:noFill/>
            <a:miter lim="800000"/>
            <a:headEnd/>
            <a:tailEnd/>
          </a:ln>
        </p:spPr>
      </p:pic>
      <p:sp>
        <p:nvSpPr>
          <p:cNvPr id="19"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Real queues – MSMQ style</a:t>
            </a:r>
          </a:p>
          <a:p>
            <a:pPr marL="903288"/>
            <a:r>
              <a:rPr lang="en-US" dirty="0" smtClean="0">
                <a:latin typeface="Calibri"/>
                <a:cs typeface="Calibri"/>
              </a:rPr>
              <a:t>Can have up to 5 GB of data in the queue</a:t>
            </a:r>
          </a:p>
          <a:p>
            <a:pPr marL="903288"/>
            <a:r>
              <a:rPr lang="en-US" dirty="0" smtClean="0">
                <a:latin typeface="Calibri"/>
                <a:cs typeface="Calibri"/>
              </a:rPr>
              <a:t>Explicit acknowledging of messages in queue</a:t>
            </a:r>
          </a:p>
          <a:p>
            <a:pPr marL="903288"/>
            <a:r>
              <a:rPr lang="en-US" dirty="0" smtClean="0">
                <a:latin typeface="Calibri"/>
                <a:cs typeface="Calibri"/>
              </a:rPr>
              <a:t>Anything that is </a:t>
            </a:r>
            <a:r>
              <a:rPr lang="en-US" dirty="0" err="1" smtClean="0">
                <a:latin typeface="Calibri"/>
                <a:cs typeface="Calibri"/>
              </a:rPr>
              <a:t>serializable</a:t>
            </a:r>
            <a:r>
              <a:rPr lang="en-US" dirty="0" smtClean="0">
                <a:latin typeface="Calibri"/>
                <a:cs typeface="Calibri"/>
              </a:rPr>
              <a:t> can go in</a:t>
            </a:r>
            <a:endParaRPr lang="en-US" dirty="0">
              <a:latin typeface="Calibri"/>
              <a:cs typeface="Calibri"/>
            </a:endParaRPr>
          </a:p>
        </p:txBody>
      </p:sp>
    </p:spTree>
    <p:extLst>
      <p:ext uri="{BB962C8B-B14F-4D97-AF65-F5344CB8AC3E}">
        <p14:creationId xmlns:p14="http://schemas.microsoft.com/office/powerpoint/2010/main" val="781705677"/>
      </p:ext>
    </p:extLst>
  </p:cSld>
  <p:clrMapOvr>
    <a:masterClrMapping/>
  </p:clrMapOvr>
  <p:transition xmlns:p14="http://schemas.microsoft.com/office/powerpoint/2010/mai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2476500" y="152400"/>
            <a:ext cx="9448800" cy="2095500"/>
          </a:xfrm>
          <a:ln/>
        </p:spPr>
        <p:txBody>
          <a:bodyPr/>
          <a:lstStyle/>
          <a:p>
            <a:pPr algn="l"/>
            <a:r>
              <a:rPr lang="en-US" dirty="0" smtClean="0"/>
              <a:t>Topics</a:t>
            </a:r>
            <a:endParaRPr lang="en-US" dirty="0"/>
          </a:p>
        </p:txBody>
      </p:sp>
      <p:pic>
        <p:nvPicPr>
          <p:cNvPr id="5" name="Picture 3"/>
          <p:cNvPicPr>
            <a:picLocks noChangeAspect="1" noChangeArrowheads="1"/>
          </p:cNvPicPr>
          <p:nvPr/>
        </p:nvPicPr>
        <p:blipFill>
          <a:blip r:embed="rId2"/>
          <a:srcRect/>
          <a:stretch>
            <a:fillRect/>
          </a:stretch>
        </p:blipFill>
        <p:spPr bwMode="auto">
          <a:xfrm>
            <a:off x="876300" y="266700"/>
            <a:ext cx="1625600" cy="1625600"/>
          </a:xfrm>
          <a:prstGeom prst="rect">
            <a:avLst/>
          </a:prstGeom>
          <a:noFill/>
          <a:ln w="12700" cap="flat">
            <a:noFill/>
            <a:miter lim="800000"/>
            <a:headEnd/>
            <a:tailEnd/>
          </a:ln>
        </p:spPr>
      </p:pic>
      <p:sp>
        <p:nvSpPr>
          <p:cNvPr id="6" name="Rectangle 2"/>
          <p:cNvSpPr>
            <a:spLocks noGrp="1" noChangeArrowheads="1"/>
          </p:cNvSpPr>
          <p:nvPr>
            <p:ph idx="1"/>
          </p:nvPr>
        </p:nvSpPr>
        <p:spPr>
          <a:xfrm>
            <a:off x="1079500" y="2527300"/>
            <a:ext cx="10845800" cy="6108700"/>
          </a:xfrm>
          <a:ln/>
        </p:spPr>
        <p:txBody>
          <a:bodyPr/>
          <a:lstStyle/>
          <a:p>
            <a:pPr marL="903288"/>
            <a:r>
              <a:rPr lang="en-US" dirty="0" smtClean="0">
                <a:latin typeface="Calibri"/>
                <a:cs typeface="Calibri"/>
              </a:rPr>
              <a:t>Queues with subscriptions</a:t>
            </a:r>
          </a:p>
          <a:p>
            <a:pPr marL="903288"/>
            <a:r>
              <a:rPr lang="en-US" dirty="0" smtClean="0">
                <a:latin typeface="Calibri"/>
                <a:cs typeface="Calibri"/>
              </a:rPr>
              <a:t>Subscribers define queries or filters</a:t>
            </a:r>
          </a:p>
          <a:p>
            <a:pPr marL="903288"/>
            <a:r>
              <a:rPr lang="en-US" dirty="0" smtClean="0">
                <a:latin typeface="Calibri"/>
                <a:cs typeface="Calibri"/>
              </a:rPr>
              <a:t>Message complete when all subscribers in a topic has processed message</a:t>
            </a:r>
            <a:endParaRPr lang="en-US" dirty="0">
              <a:latin typeface="Calibri"/>
              <a:cs typeface="Calibri"/>
            </a:endParaRPr>
          </a:p>
        </p:txBody>
      </p:sp>
    </p:spTree>
    <p:extLst>
      <p:ext uri="{BB962C8B-B14F-4D97-AF65-F5344CB8AC3E}">
        <p14:creationId xmlns:p14="http://schemas.microsoft.com/office/powerpoint/2010/main" val="1292591304"/>
      </p:ext>
    </p:extLst>
  </p:cSld>
  <p:clrMapOvr>
    <a:masterClrMapping/>
  </p:clrMapOvr>
  <p:transition xmlns:p14="http://schemas.microsoft.com/office/powerpoint/2010/mai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srcRect/>
          <a:stretch>
            <a:fillRect/>
          </a:stretch>
        </p:blipFill>
        <p:spPr bwMode="auto">
          <a:xfrm>
            <a:off x="5359400" y="2971800"/>
            <a:ext cx="2097087" cy="27813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673100" y="4533900"/>
            <a:ext cx="11658600" cy="2095500"/>
          </a:xfrm>
          <a:ln/>
        </p:spPr>
        <p:txBody>
          <a:bodyPr/>
          <a:lstStyle/>
          <a:p>
            <a:r>
              <a:rPr lang="en-US"/>
              <a:t>Monitoring</a:t>
            </a:r>
          </a:p>
        </p:txBody>
      </p:sp>
      <p:pic>
        <p:nvPicPr>
          <p:cNvPr id="57346" name="Picture 2"/>
          <p:cNvPicPr>
            <a:picLocks noChangeAspect="1" noChangeArrowheads="1"/>
          </p:cNvPicPr>
          <p:nvPr/>
        </p:nvPicPr>
        <p:blipFill>
          <a:blip r:embed="rId2"/>
          <a:srcRect/>
          <a:stretch>
            <a:fillRect/>
          </a:stretch>
        </p:blipFill>
        <p:spPr bwMode="auto">
          <a:xfrm>
            <a:off x="5689600" y="33020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11.xml.rels><?xml version="1.0" encoding="UTF-8" standalone="yes"?>
<Relationships xmlns="http://schemas.openxmlformats.org/package/2006/relationships"><Relationship Id="rId1" Type="http://schemas.openxmlformats.org/officeDocument/2006/relationships/image" Target="../media/image1.png"/></Relationships>
</file>

<file path=ppt/theme/_rels/theme12.xml.rels><?xml version="1.0" encoding="UTF-8" standalone="yes"?>
<Relationships xmlns="http://schemas.openxmlformats.org/package/2006/relationships"><Relationship Id="rId1" Type="http://schemas.openxmlformats.org/officeDocument/2006/relationships/image" Target="../media/image1.png"/></Relationships>
</file>

<file path=ppt/theme/_rels/theme13.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Title &amp; Bullets">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Left">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Left">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Photo - Horizontal">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Horizontal">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Photo - Vertical">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Vertical">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Photo - 6 Up">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6 Up">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Photo - 6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Subtitle">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Bullets - 2 Column">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2 Column">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Bullets &amp; Photo">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amp; Bullets - Right">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Right">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tle - Top">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 Top">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ullets">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nk">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 Center">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 Center">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11386</TotalTime>
  <Pages>0</Pages>
  <Words>9317</Words>
  <Characters>0</Characters>
  <Application>Microsoft Macintosh PowerPoint</Application>
  <PresentationFormat>Custom</PresentationFormat>
  <Lines>0</Lines>
  <Paragraphs>1292</Paragraphs>
  <Slides>118</Slides>
  <Notes>60</Notes>
  <HiddenSlides>0</HiddenSlides>
  <MMClips>1</MMClips>
  <ScaleCrop>false</ScaleCrop>
  <HeadingPairs>
    <vt:vector size="4" baseType="variant">
      <vt:variant>
        <vt:lpstr>Theme</vt:lpstr>
      </vt:variant>
      <vt:variant>
        <vt:i4>13</vt:i4>
      </vt:variant>
      <vt:variant>
        <vt:lpstr>Slide Titles</vt:lpstr>
      </vt:variant>
      <vt:variant>
        <vt:i4>118</vt:i4>
      </vt:variant>
    </vt:vector>
  </HeadingPairs>
  <TitlesOfParts>
    <vt:vector size="131" baseType="lpstr">
      <vt:lpstr>Title &amp; Bullets</vt:lpstr>
      <vt:lpstr>Title &amp; Subtitle</vt:lpstr>
      <vt:lpstr>Title &amp; Bullets - 2 Column</vt:lpstr>
      <vt:lpstr>Title, Bullets &amp; Photo</vt:lpstr>
      <vt:lpstr>Title &amp; Bullets - Right</vt:lpstr>
      <vt:lpstr>Title - Top</vt:lpstr>
      <vt:lpstr>Bullets</vt:lpstr>
      <vt:lpstr>Blank</vt:lpstr>
      <vt:lpstr>Title - Center</vt:lpstr>
      <vt:lpstr>Title &amp; Bullets - Left</vt:lpstr>
      <vt:lpstr>Photo - Horizontal</vt:lpstr>
      <vt:lpstr>Photo - Vertical</vt:lpstr>
      <vt:lpstr>Photo - 6 Up</vt:lpstr>
      <vt:lpstr>PowerPoint Presentation</vt:lpstr>
      <vt:lpstr>Azure</vt:lpstr>
      <vt:lpstr>What is the cloud?</vt:lpstr>
      <vt:lpstr>PowerPoint Presentation</vt:lpstr>
      <vt:lpstr>Capacity tuning</vt:lpstr>
      <vt:lpstr>PowerPoint Presentation</vt:lpstr>
      <vt:lpstr>PowerPoint Presentation</vt:lpstr>
      <vt:lpstr>PowerPoint Presentation</vt:lpstr>
      <vt:lpstr>PowerPoint Presentation</vt:lpstr>
      <vt:lpstr>PowerPoint Presentation</vt:lpstr>
      <vt:lpstr>What is Windows Azure</vt:lpstr>
      <vt:lpstr>What is Windows Azure</vt:lpstr>
      <vt:lpstr>What is Windows Azure</vt:lpstr>
      <vt:lpstr>What is Windows Azure</vt:lpstr>
      <vt:lpstr>What is Windows Azure</vt:lpstr>
      <vt:lpstr>PowerPoint Presentation</vt:lpstr>
      <vt:lpstr>What is Windows Azure</vt:lpstr>
      <vt:lpstr>What is Windows Azure</vt:lpstr>
      <vt:lpstr>What is Windows Azure</vt:lpstr>
      <vt:lpstr>What is Windows Azure</vt:lpstr>
      <vt:lpstr>What is Windows Azure</vt:lpstr>
      <vt:lpstr>What is Windows Azure</vt:lpstr>
      <vt:lpstr>What is Windows Azure</vt:lpstr>
      <vt:lpstr>Pricing</vt:lpstr>
      <vt:lpstr>Pricing</vt:lpstr>
      <vt:lpstr>Instance Sizes &amp; Prices</vt:lpstr>
      <vt:lpstr>Service Level Agreement</vt:lpstr>
      <vt:lpstr>Legal</vt:lpstr>
      <vt:lpstr>The tools</vt:lpstr>
      <vt:lpstr>More tools</vt:lpstr>
      <vt:lpstr>More tools</vt:lpstr>
      <vt:lpstr>More tools</vt:lpstr>
      <vt:lpstr>The fabric</vt:lpstr>
      <vt:lpstr>The operating system</vt:lpstr>
      <vt:lpstr>Affinity groups</vt:lpstr>
      <vt:lpstr>PowerPoint Presentation</vt:lpstr>
      <vt:lpstr>SQL</vt:lpstr>
      <vt:lpstr>SQL Azure</vt:lpstr>
      <vt:lpstr>SQL Azure</vt:lpstr>
      <vt:lpstr>SQL Azure</vt:lpstr>
      <vt:lpstr>SQL Azure</vt:lpstr>
      <vt:lpstr>SQL Azure</vt:lpstr>
      <vt:lpstr>SQL Azure</vt:lpstr>
      <vt:lpstr>Connecting</vt:lpstr>
      <vt:lpstr>Toolset</vt:lpstr>
      <vt:lpstr>Security</vt:lpstr>
      <vt:lpstr>T-SQL</vt:lpstr>
      <vt:lpstr>T-SQL (unsupported)</vt:lpstr>
      <vt:lpstr>Throttling</vt:lpstr>
      <vt:lpstr>Scaling out</vt:lpstr>
      <vt:lpstr>Using an ORM</vt:lpstr>
      <vt:lpstr>Backup?</vt:lpstr>
      <vt:lpstr>SQL Azure Data Sync</vt:lpstr>
      <vt:lpstr>Business Intelligence</vt:lpstr>
      <vt:lpstr>Project Crescent</vt:lpstr>
      <vt:lpstr>PowerPoint Presentation</vt:lpstr>
      <vt:lpstr>Storage</vt:lpstr>
      <vt:lpstr>Storage</vt:lpstr>
      <vt:lpstr>Storage</vt:lpstr>
      <vt:lpstr>Storage Account</vt:lpstr>
      <vt:lpstr>Blob Storage</vt:lpstr>
      <vt:lpstr>Blob Concepts</vt:lpstr>
      <vt:lpstr>Queues</vt:lpstr>
      <vt:lpstr>Queue concepts</vt:lpstr>
      <vt:lpstr>Queues</vt:lpstr>
      <vt:lpstr>Table storage</vt:lpstr>
      <vt:lpstr>Table storage concepts</vt:lpstr>
      <vt:lpstr>Entities and properties</vt:lpstr>
      <vt:lpstr>Entities and properties</vt:lpstr>
      <vt:lpstr>Partitioning</vt:lpstr>
      <vt:lpstr>Partitioning</vt:lpstr>
      <vt:lpstr>Content Delivery Network</vt:lpstr>
      <vt:lpstr>Storage Emulator</vt:lpstr>
      <vt:lpstr>PowerPoint Presentation</vt:lpstr>
      <vt:lpstr>Services</vt:lpstr>
      <vt:lpstr>Service Architecture</vt:lpstr>
      <vt:lpstr>Roles</vt:lpstr>
      <vt:lpstr>Web Role</vt:lpstr>
      <vt:lpstr>Content</vt:lpstr>
      <vt:lpstr>FastCGI</vt:lpstr>
      <vt:lpstr>Worker Role</vt:lpstr>
      <vt:lpstr>“Windows Service”</vt:lpstr>
      <vt:lpstr>Configuration</vt:lpstr>
      <vt:lpstr>Deployment</vt:lpstr>
      <vt:lpstr>Decoupling</vt:lpstr>
      <vt:lpstr>Upgrading</vt:lpstr>
      <vt:lpstr>PowerPoint Presentation</vt:lpstr>
      <vt:lpstr>AppFabric</vt:lpstr>
      <vt:lpstr>Access Control</vt:lpstr>
      <vt:lpstr>Caching</vt:lpstr>
      <vt:lpstr>Caching - pricing</vt:lpstr>
      <vt:lpstr>Virtual Network</vt:lpstr>
      <vt:lpstr>Virtual Network</vt:lpstr>
      <vt:lpstr>Applications</vt:lpstr>
      <vt:lpstr>Service Bus</vt:lpstr>
      <vt:lpstr>Queues</vt:lpstr>
      <vt:lpstr>Topics</vt:lpstr>
      <vt:lpstr>PowerPoint Presentation</vt:lpstr>
      <vt:lpstr>Monitoring</vt:lpstr>
      <vt:lpstr>Debugging</vt:lpstr>
      <vt:lpstr>Intellitrace</vt:lpstr>
      <vt:lpstr>PerfMon</vt:lpstr>
      <vt:lpstr>Miscellaneous</vt:lpstr>
      <vt:lpstr>Workflow</vt:lpstr>
      <vt:lpstr>Autoscaling Application Block</vt:lpstr>
      <vt:lpstr>Azure Marketplace</vt:lpstr>
      <vt:lpstr>Coming Features</vt:lpstr>
      <vt:lpstr>PowerPoint Presentation</vt:lpstr>
      <vt:lpstr>Interoperability</vt:lpstr>
      <vt:lpstr>Ruby</vt:lpstr>
      <vt:lpstr>Azure for Eclipse</vt:lpstr>
      <vt:lpstr>CloudCache</vt:lpstr>
      <vt:lpstr>Summary</vt:lpstr>
      <vt:lpstr>Resources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Einar Ingebrigtsen</dc:creator>
  <cp:lastModifiedBy>Einar Ingebrigtsen</cp:lastModifiedBy>
  <cp:revision>381</cp:revision>
  <dcterms:created xsi:type="dcterms:W3CDTF">2010-10-04T05:53:48Z</dcterms:created>
  <dcterms:modified xsi:type="dcterms:W3CDTF">2011-09-26T15:55:34Z</dcterms:modified>
</cp:coreProperties>
</file>